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5"/>
  </p:notesMasterIdLst>
  <p:sldIdLst>
    <p:sldId id="256" r:id="rId2"/>
    <p:sldId id="258" r:id="rId3"/>
    <p:sldId id="262" r:id="rId4"/>
    <p:sldId id="263" r:id="rId5"/>
    <p:sldId id="264" r:id="rId6"/>
    <p:sldId id="298" r:id="rId7"/>
    <p:sldId id="265" r:id="rId8"/>
    <p:sldId id="299" r:id="rId9"/>
    <p:sldId id="300" r:id="rId10"/>
    <p:sldId id="303" r:id="rId11"/>
    <p:sldId id="301" r:id="rId12"/>
    <p:sldId id="302" r:id="rId13"/>
    <p:sldId id="304" r:id="rId14"/>
    <p:sldId id="305" r:id="rId15"/>
    <p:sldId id="306" r:id="rId16"/>
    <p:sldId id="266" r:id="rId17"/>
    <p:sldId id="307" r:id="rId18"/>
    <p:sldId id="268" r:id="rId19"/>
    <p:sldId id="308" r:id="rId20"/>
    <p:sldId id="260" r:id="rId21"/>
    <p:sldId id="274" r:id="rId22"/>
    <p:sldId id="277" r:id="rId23"/>
    <p:sldId id="257" r:id="rId24"/>
  </p:sldIdLst>
  <p:sldSz cx="9144000" cy="5143500" type="screen16x9"/>
  <p:notesSz cx="6858000" cy="9144000"/>
  <p:embeddedFontLst>
    <p:embeddedFont>
      <p:font typeface="Fira Sans Condensed" panose="020B0604020202020204" charset="0"/>
      <p:regular r:id="rId26"/>
      <p:bold r:id="rId27"/>
      <p:italic r:id="rId28"/>
      <p:boldItalic r:id="rId29"/>
    </p:embeddedFont>
    <p:embeddedFont>
      <p:font typeface="Josefin Slab" panose="020B0604020202020204" charset="0"/>
      <p:regular r:id="rId30"/>
      <p:bold r:id="rId31"/>
      <p:italic r:id="rId32"/>
      <p:boldItalic r:id="rId33"/>
    </p:embeddedFont>
    <p:embeddedFont>
      <p:font typeface="Anton" panose="020B0604020202020204" charset="0"/>
      <p:regular r:id="rId34"/>
    </p:embeddedFont>
    <p:embeddedFont>
      <p:font typeface="Fira Sans Condensed Light" panose="020B0604020202020204" charset="0"/>
      <p:regular r:id="rId35"/>
      <p:bold r:id="rId36"/>
      <p:italic r:id="rId37"/>
      <p:boldItalic r:id="rId38"/>
    </p:embeddedFont>
    <p:embeddedFont>
      <p:font typeface="Advent Pro Light" panose="020B0604020202020204" charset="0"/>
      <p:regular r:id="rId39"/>
      <p:bold r:id="rId40"/>
    </p:embeddedFont>
    <p:embeddedFont>
      <p:font typeface="Rajdhani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FDFD"/>
    <a:srgbClr val="516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E3BDE-E917-40AE-9BB2-C69DF2D4A458}">
  <a:tblStyle styleId="{1E5E3BDE-E917-40AE-9BB2-C69DF2D4A4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8817" autoAdjust="0"/>
  </p:normalViewPr>
  <p:slideViewPr>
    <p:cSldViewPr snapToGrid="0" showGuides="1">
      <p:cViewPr varScale="1">
        <p:scale>
          <a:sx n="82" d="100"/>
          <a:sy n="82" d="100"/>
        </p:scale>
        <p:origin x="828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210"/>
      <c:depthPercent val="100"/>
      <c:rAngAx val="0"/>
      <c:perspective val="4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dist="406400" dir="4620000" sy="23000" kx="-1200000" algn="bl" rotWithShape="0">
                <a:prstClr val="black">
                  <a:alpha val="24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w="63500" h="63500"/>
            </a:sp3d>
          </c:spPr>
          <c:dPt>
            <c:idx val="0"/>
            <c:bubble3D val="0"/>
            <c:spPr>
              <a:solidFill>
                <a:schemeClr val="tx2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1-B541-4171-AAC8-2591EFC68682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3-B541-4171-AAC8-2591EFC686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5-B541-4171-AAC8-2591EFC68682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7-B541-4171-AAC8-2591EFC68682}"/>
              </c:ext>
            </c:extLst>
          </c:dPt>
          <c:dLbls>
            <c:dLbl>
              <c:idx val="0"/>
              <c:layout>
                <c:manualLayout>
                  <c:x val="0.1997909265017363"/>
                  <c:y val="0.14670510981698168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 smtClean="0"/>
                      <a:t>80%</a:t>
                    </a:r>
                    <a:endParaRPr lang="en-US" sz="140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B541-4171-AAC8-2591EFC6868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41-4171-AAC8-2591EFC6868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541-4171-AAC8-2591EFC68682}"/>
                </c:ext>
              </c:extLst>
            </c:dLbl>
            <c:dLbl>
              <c:idx val="3"/>
              <c:layout>
                <c:manualLayout>
                  <c:x val="0.1497797196277009"/>
                  <c:y val="-0.25416535449773436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 smtClean="0"/>
                      <a:t>20%</a:t>
                    </a:r>
                    <a:endParaRPr lang="en-US" sz="140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541-4171-AAC8-2591EFC686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41-4171-AAC8-2591EFC6868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spPr>
    <a:effectLst/>
    <a:scene3d>
      <a:camera prst="orthographicFront"/>
      <a:lightRig rig="threePt" dir="t"/>
    </a:scene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805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227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298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391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730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559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00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93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02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28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153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59" r:id="rId7"/>
    <p:sldLayoutId id="2147483660" r:id="rId8"/>
    <p:sldLayoutId id="2147483661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gholam2@uwo.c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094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 smtClean="0">
                <a:latin typeface="Rajdhani"/>
                <a:ea typeface="Rajdhani"/>
                <a:cs typeface="Rajdhani"/>
                <a:sym typeface="Rajdhani"/>
              </a:rPr>
              <a:t>Emotion Detection</a:t>
            </a:r>
            <a:endParaRPr sz="65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105523" y="4297117"/>
            <a:ext cx="3384900" cy="633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Presented by: Tina </a:t>
            </a:r>
            <a:r>
              <a:rPr lang="en-US" dirty="0" err="1" smtClean="0"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Gholami</a:t>
            </a:r>
            <a:endParaRPr lang="en-US" dirty="0" smtClean="0"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MESc</a:t>
            </a:r>
            <a:r>
              <a:rPr lang="en-US" dirty="0" smtClean="0"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, Software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25 November, 2020</a:t>
            </a:r>
            <a:endParaRPr dirty="0"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346151"/>
            <a:ext cx="4197350" cy="431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466" y="-1"/>
            <a:ext cx="1429231" cy="722299"/>
          </a:xfrm>
          <a:prstGeom prst="rect">
            <a:avLst/>
          </a:prstGeom>
        </p:spPr>
      </p:pic>
      <p:sp>
        <p:nvSpPr>
          <p:cNvPr id="13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1</a:t>
            </a:r>
          </a:p>
        </p:txBody>
      </p:sp>
      <p:sp>
        <p:nvSpPr>
          <p:cNvPr id="8" name="Google Shape;103;p24"/>
          <p:cNvSpPr txBox="1">
            <a:spLocks/>
          </p:cNvSpPr>
          <p:nvPr/>
        </p:nvSpPr>
        <p:spPr>
          <a:xfrm>
            <a:off x="2590252" y="4449516"/>
            <a:ext cx="3384900" cy="63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dirty="0" smtClean="0"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Supervisor: Prof. Katarina </a:t>
            </a:r>
            <a:r>
              <a:rPr lang="en-US" dirty="0" err="1" smtClean="0"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Grolinger</a:t>
            </a:r>
            <a:endParaRPr lang="en-US" dirty="0" smtClean="0"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  <a:p>
            <a:pPr marL="0" indent="0"/>
            <a:r>
              <a:rPr lang="en-US" dirty="0" smtClean="0"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University of Western </a:t>
            </a:r>
            <a:r>
              <a:rPr lang="en-US" dirty="0" err="1" smtClean="0"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ontario</a:t>
            </a:r>
            <a:endParaRPr lang="en-US" dirty="0"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38989" y="526694"/>
            <a:ext cx="4171636" cy="2699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Webcam Streaming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633992" y="1001125"/>
            <a:ext cx="224197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10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74474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Image Processing</a:t>
            </a:r>
            <a:endParaRPr dirty="0"/>
          </a:p>
        </p:txBody>
      </p:sp>
      <p:sp>
        <p:nvSpPr>
          <p:cNvPr id="6" name="Google Shape;646;p33"/>
          <p:cNvSpPr txBox="1">
            <a:spLocks/>
          </p:cNvSpPr>
          <p:nvPr/>
        </p:nvSpPr>
        <p:spPr>
          <a:xfrm>
            <a:off x="550190" y="1200593"/>
            <a:ext cx="6330670" cy="281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400" b="0" dirty="0" smtClean="0">
                <a:latin typeface="Fira Sans Condensed Light" panose="020B0604020202020204" charset="0"/>
              </a:rPr>
              <a:t>Steps: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Importing CNN model and weights from .</a:t>
            </a:r>
            <a:r>
              <a:rPr lang="en-US" sz="1400" b="0" dirty="0" err="1" smtClean="0">
                <a:latin typeface="Fira Sans Condensed Light" panose="020B0604020202020204" charset="0"/>
              </a:rPr>
              <a:t>json</a:t>
            </a:r>
            <a:r>
              <a:rPr lang="en-US" sz="1400" b="0" dirty="0" smtClean="0">
                <a:latin typeface="Fira Sans Condensed Light" panose="020B0604020202020204" charset="0"/>
              </a:rPr>
              <a:t> files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Importing Face detector file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Reading from the webcam data for each frame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Changing to gray scale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ira Sans Condensed Light" panose="020B0604020202020204" charset="0"/>
              </a:rPr>
              <a:t>Preparing the frames to be fed into the CNN </a:t>
            </a:r>
            <a:r>
              <a:rPr lang="en-US" sz="1400" b="0" dirty="0" smtClean="0">
                <a:latin typeface="Fira Sans Condensed Light" panose="020B0604020202020204" charset="0"/>
              </a:rPr>
              <a:t>model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Labeling </a:t>
            </a:r>
            <a:r>
              <a:rPr lang="en-US" sz="1400" b="0" dirty="0" smtClean="0">
                <a:latin typeface="Fira Sans Condensed Light" panose="020B0604020202020204" charset="0"/>
              </a:rPr>
              <a:t>the emotion tags on the detected face frame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1400" b="0" dirty="0" smtClean="0">
              <a:latin typeface="Fira Sans Condensed Light" panose="020B0604020202020204" charset="0"/>
            </a:endParaRPr>
          </a:p>
          <a:p>
            <a:pPr algn="l">
              <a:spcAft>
                <a:spcPts val="600"/>
              </a:spcAft>
            </a:pPr>
            <a:endParaRPr lang="en-US" sz="1400" b="0" dirty="0" smtClean="0">
              <a:latin typeface="Fira Sans Condensed Light" panose="020B0604020202020204" charset="0"/>
            </a:endParaRPr>
          </a:p>
        </p:txBody>
      </p:sp>
      <p:cxnSp>
        <p:nvCxnSpPr>
          <p:cNvPr id="11" name="Google Shape;258;p31"/>
          <p:cNvCxnSpPr/>
          <p:nvPr/>
        </p:nvCxnSpPr>
        <p:spPr>
          <a:xfrm flipH="1">
            <a:off x="527463" y="1474893"/>
            <a:ext cx="3600" cy="1950232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Google Shape;1794;p47"/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5473117" y="1257057"/>
            <a:ext cx="2845450" cy="3240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3647;p63"/>
          <p:cNvGrpSpPr/>
          <p:nvPr/>
        </p:nvGrpSpPr>
        <p:grpSpPr>
          <a:xfrm>
            <a:off x="164033" y="1388793"/>
            <a:ext cx="252444" cy="351722"/>
            <a:chOff x="1394741" y="1512061"/>
            <a:chExt cx="252444" cy="351722"/>
          </a:xfrm>
          <a:solidFill>
            <a:srgbClr val="FDFDFD"/>
          </a:solidFill>
        </p:grpSpPr>
        <p:sp>
          <p:nvSpPr>
            <p:cNvPr id="10" name="Google Shape;13648;p63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49;p63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50;p63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51;p63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52;p63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53;p63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54;p63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655;p63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656;p63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657;p63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658;p63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59;p63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660;p63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61;p63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62;p63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63;p63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664;p63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11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619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38989" y="526694"/>
            <a:ext cx="4171636" cy="2699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633992" y="1001125"/>
            <a:ext cx="224197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12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17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Performance Evaluation</a:t>
            </a:r>
            <a:endParaRPr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507777"/>
              </p:ext>
            </p:extLst>
          </p:nvPr>
        </p:nvGraphicFramePr>
        <p:xfrm>
          <a:off x="238936" y="1347292"/>
          <a:ext cx="6208361" cy="18959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6359">
                  <a:extLst>
                    <a:ext uri="{9D8B030D-6E8A-4147-A177-3AD203B41FA5}">
                      <a16:colId xmlns:a16="http://schemas.microsoft.com/office/drawing/2014/main" val="3384912378"/>
                    </a:ext>
                  </a:extLst>
                </a:gridCol>
                <a:gridCol w="1503336">
                  <a:extLst>
                    <a:ext uri="{9D8B030D-6E8A-4147-A177-3AD203B41FA5}">
                      <a16:colId xmlns:a16="http://schemas.microsoft.com/office/drawing/2014/main" val="3207093778"/>
                    </a:ext>
                  </a:extLst>
                </a:gridCol>
                <a:gridCol w="1573077">
                  <a:extLst>
                    <a:ext uri="{9D8B030D-6E8A-4147-A177-3AD203B41FA5}">
                      <a16:colId xmlns:a16="http://schemas.microsoft.com/office/drawing/2014/main" val="2988948330"/>
                    </a:ext>
                  </a:extLst>
                </a:gridCol>
                <a:gridCol w="1495589">
                  <a:extLst>
                    <a:ext uri="{9D8B030D-6E8A-4147-A177-3AD203B41FA5}">
                      <a16:colId xmlns:a16="http://schemas.microsoft.com/office/drawing/2014/main" val="33146710"/>
                    </a:ext>
                  </a:extLst>
                </a:gridCol>
              </a:tblGrid>
              <a:tr h="269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 </a:t>
                      </a:r>
                      <a:endParaRPr lang="en-US" b="1" dirty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  <a:cs typeface="Rajdhani" panose="020B0604020202020204" charset="0"/>
                        </a:rPr>
                        <a:t>Accuracy</a:t>
                      </a:r>
                      <a:endParaRPr lang="en-US" b="1" dirty="0">
                        <a:solidFill>
                          <a:srgbClr val="FDFDFD"/>
                        </a:solidFill>
                        <a:latin typeface="Fira Sans Condensed" panose="020B0604020202020204" charset="0"/>
                        <a:cs typeface="Rajdhani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  <a:cs typeface="Rajdhani" panose="020B0604020202020204" charset="0"/>
                        </a:rPr>
                        <a:t>Precision</a:t>
                      </a:r>
                      <a:endParaRPr lang="en-US" b="1" i="0" dirty="0">
                        <a:solidFill>
                          <a:srgbClr val="FDFDFD"/>
                        </a:solidFill>
                        <a:latin typeface="Fira Sans Condensed" panose="020B0604020202020204" charset="0"/>
                        <a:cs typeface="Rajdhani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  <a:cs typeface="Rajdhani" panose="020B0604020202020204" charset="0"/>
                        </a:rPr>
                        <a:t>         F1 Score</a:t>
                      </a:r>
                      <a:endParaRPr lang="en-US" b="1" dirty="0">
                        <a:solidFill>
                          <a:srgbClr val="FDFDFD"/>
                        </a:solidFill>
                        <a:latin typeface="Fira Sans Condensed" panose="020B0604020202020204" charset="0"/>
                        <a:cs typeface="Rajdhani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529160"/>
                  </a:ext>
                </a:extLst>
              </a:tr>
              <a:tr h="1591167">
                <a:tc>
                  <a:txBody>
                    <a:bodyPr/>
                    <a:lstStyle/>
                    <a:p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  <a:cs typeface="Rajdhani" panose="020B0604020202020204" charset="0"/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  <a:cs typeface="Rajdhani" panose="020B0604020202020204" charset="0"/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  <a:cs typeface="Rajdhani" panose="020B0604020202020204" charset="0"/>
                        </a:rPr>
                        <a:t>Test Data Model 1</a:t>
                      </a:r>
                      <a:endParaRPr lang="en-US" b="1" dirty="0">
                        <a:solidFill>
                          <a:srgbClr val="FDFDFD"/>
                        </a:solidFill>
                        <a:latin typeface="Fira Sans Condensed" panose="020B0604020202020204" charset="0"/>
                        <a:cs typeface="Rajdhani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54%</a:t>
                      </a:r>
                      <a:endParaRPr lang="en-US" b="1" dirty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61%</a:t>
                      </a:r>
                      <a:r>
                        <a:rPr lang="en-US" b="1" baseline="0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                                     </a:t>
                      </a:r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                        </a:t>
                      </a:r>
                      <a:endParaRPr lang="en-US" b="1" dirty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50%</a:t>
                      </a:r>
                    </a:p>
                    <a:p>
                      <a:pPr algn="ctr"/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                      </a:t>
                      </a:r>
                      <a:endParaRPr lang="en-US" b="1" dirty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11706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664631" y="16940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solidFill>
                <a:srgbClr val="FDFDFD"/>
              </a:solidFill>
              <a:latin typeface="Fira Sans Condensed" panose="020B060402020202020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9343"/>
              </p:ext>
            </p:extLst>
          </p:nvPr>
        </p:nvGraphicFramePr>
        <p:xfrm>
          <a:off x="238934" y="3246895"/>
          <a:ext cx="6208365" cy="1681569"/>
        </p:xfrm>
        <a:graphic>
          <a:graphicData uri="http://schemas.openxmlformats.org/drawingml/2006/table">
            <a:tbl>
              <a:tblPr firstRow="1" bandRow="1">
                <a:tableStyleId>{1E5E3BDE-E917-40AE-9BB2-C69DF2D4A458}</a:tableStyleId>
              </a:tblPr>
              <a:tblGrid>
                <a:gridCol w="1636363">
                  <a:extLst>
                    <a:ext uri="{9D8B030D-6E8A-4147-A177-3AD203B41FA5}">
                      <a16:colId xmlns:a16="http://schemas.microsoft.com/office/drawing/2014/main" val="626351377"/>
                    </a:ext>
                  </a:extLst>
                </a:gridCol>
                <a:gridCol w="1495586">
                  <a:extLst>
                    <a:ext uri="{9D8B030D-6E8A-4147-A177-3AD203B41FA5}">
                      <a16:colId xmlns:a16="http://schemas.microsoft.com/office/drawing/2014/main" val="702367247"/>
                    </a:ext>
                  </a:extLst>
                </a:gridCol>
                <a:gridCol w="1580827">
                  <a:extLst>
                    <a:ext uri="{9D8B030D-6E8A-4147-A177-3AD203B41FA5}">
                      <a16:colId xmlns:a16="http://schemas.microsoft.com/office/drawing/2014/main" val="2550929235"/>
                    </a:ext>
                  </a:extLst>
                </a:gridCol>
                <a:gridCol w="1495589">
                  <a:extLst>
                    <a:ext uri="{9D8B030D-6E8A-4147-A177-3AD203B41FA5}">
                      <a16:colId xmlns:a16="http://schemas.microsoft.com/office/drawing/2014/main" val="1086828174"/>
                    </a:ext>
                  </a:extLst>
                </a:gridCol>
              </a:tblGrid>
              <a:tr h="168156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  <a:cs typeface="Rajdhani" panose="020B0604020202020204" charset="0"/>
                        </a:rPr>
                        <a:t>Test Data Model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56%</a:t>
                      </a:r>
                      <a:endParaRPr lang="en-US" b="1" dirty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59%</a:t>
                      </a:r>
                      <a:endParaRPr lang="en-US" b="1" dirty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             </a:t>
                      </a:r>
                      <a:r>
                        <a:rPr lang="en-US" b="1" baseline="0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 50%</a:t>
                      </a:r>
                    </a:p>
                    <a:p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56622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514881"/>
              </p:ext>
            </p:extLst>
          </p:nvPr>
        </p:nvGraphicFramePr>
        <p:xfrm>
          <a:off x="6447297" y="1347293"/>
          <a:ext cx="1859795" cy="1870924"/>
        </p:xfrm>
        <a:graphic>
          <a:graphicData uri="http://schemas.openxmlformats.org/drawingml/2006/table">
            <a:tbl>
              <a:tblPr firstRow="1" bandRow="1">
                <a:tableStyleId>{1E5E3BDE-E917-40AE-9BB2-C69DF2D4A458}</a:tableStyleId>
              </a:tblPr>
              <a:tblGrid>
                <a:gridCol w="1859795">
                  <a:extLst>
                    <a:ext uri="{9D8B030D-6E8A-4147-A177-3AD203B41FA5}">
                      <a16:colId xmlns:a16="http://schemas.microsoft.com/office/drawing/2014/main" val="3082121542"/>
                    </a:ext>
                  </a:extLst>
                </a:gridCol>
              </a:tblGrid>
              <a:tr h="30893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Recall</a:t>
                      </a:r>
                      <a:endParaRPr lang="en-US" b="1" dirty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710919"/>
                  </a:ext>
                </a:extLst>
              </a:tr>
              <a:tr h="1561989">
                <a:tc>
                  <a:txBody>
                    <a:bodyPr/>
                    <a:lstStyle/>
                    <a:p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  <a:p>
                      <a:pPr algn="ctr"/>
                      <a:r>
                        <a:rPr lang="en-US" b="1" baseline="0" dirty="0" smtClean="0">
                          <a:solidFill>
                            <a:srgbClr val="FDFDFD"/>
                          </a:solidFill>
                          <a:latin typeface="Fira Sans Condensed" panose="020B0604020202020204" charset="0"/>
                        </a:rPr>
                        <a:t>48%</a:t>
                      </a:r>
                      <a:endParaRPr lang="en-US" b="1" dirty="0" smtClean="0">
                        <a:solidFill>
                          <a:srgbClr val="FDFDFD"/>
                        </a:solidFill>
                        <a:latin typeface="Fira Sans Condensed" panose="020B060402020202020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FDFD">
                        <a:alpha val="2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312444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232994"/>
              </p:ext>
            </p:extLst>
          </p:nvPr>
        </p:nvGraphicFramePr>
        <p:xfrm>
          <a:off x="6447297" y="3243259"/>
          <a:ext cx="1859795" cy="1677455"/>
        </p:xfrm>
        <a:graphic>
          <a:graphicData uri="http://schemas.openxmlformats.org/drawingml/2006/table">
            <a:tbl>
              <a:tblPr firstRow="1" bandRow="1">
                <a:tableStyleId>{1E5E3BDE-E917-40AE-9BB2-C69DF2D4A458}</a:tableStyleId>
              </a:tblPr>
              <a:tblGrid>
                <a:gridCol w="1859795">
                  <a:extLst>
                    <a:ext uri="{9D8B030D-6E8A-4147-A177-3AD203B41FA5}">
                      <a16:colId xmlns:a16="http://schemas.microsoft.com/office/drawing/2014/main" val="3717726399"/>
                    </a:ext>
                  </a:extLst>
                </a:gridCol>
              </a:tblGrid>
              <a:tr h="1677455">
                <a:tc>
                  <a:txBody>
                    <a:bodyPr/>
                    <a:lstStyle/>
                    <a:p>
                      <a:endParaRPr lang="en-US" b="1" dirty="0" smtClean="0">
                        <a:solidFill>
                          <a:srgbClr val="FDFDFD"/>
                        </a:solidFill>
                      </a:endParaRPr>
                    </a:p>
                    <a:p>
                      <a:endParaRPr lang="en-US" b="1" dirty="0" smtClean="0">
                        <a:solidFill>
                          <a:srgbClr val="FDFDFD"/>
                        </a:solidFill>
                      </a:endParaRPr>
                    </a:p>
                    <a:p>
                      <a:endParaRPr lang="en-US" b="1" dirty="0" smtClean="0">
                        <a:solidFill>
                          <a:srgbClr val="FDFDFD"/>
                        </a:solidFill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DFDFD"/>
                          </a:solidFill>
                        </a:rPr>
                        <a:t>48%</a:t>
                      </a:r>
                      <a:endParaRPr lang="en-US" b="1" dirty="0">
                        <a:solidFill>
                          <a:srgbClr val="FDFDFD"/>
                        </a:solidFill>
                      </a:endParaRPr>
                    </a:p>
                  </a:txBody>
                  <a:tcPr>
                    <a:solidFill>
                      <a:srgbClr val="FDFDFD">
                        <a:alpha val="2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2495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919333"/>
              </p:ext>
            </p:extLst>
          </p:nvPr>
        </p:nvGraphicFramePr>
        <p:xfrm>
          <a:off x="6447297" y="3235510"/>
          <a:ext cx="1852045" cy="1677454"/>
        </p:xfrm>
        <a:graphic>
          <a:graphicData uri="http://schemas.openxmlformats.org/drawingml/2006/table">
            <a:tbl>
              <a:tblPr/>
              <a:tblGrid>
                <a:gridCol w="1852045">
                  <a:extLst>
                    <a:ext uri="{9D8B030D-6E8A-4147-A177-3AD203B41FA5}">
                      <a16:colId xmlns:a16="http://schemas.microsoft.com/office/drawing/2014/main" val="2249653980"/>
                    </a:ext>
                  </a:extLst>
                </a:gridCol>
              </a:tblGrid>
              <a:tr h="16774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rgbClr val="FDFDFD"/>
                      </a:solidFill>
                      <a:prstDash val="solid"/>
                    </a:lnL>
                    <a:lnR w="12700" cmpd="sng">
                      <a:solidFill>
                        <a:srgbClr val="FDFDFD"/>
                      </a:solidFill>
                      <a:prstDash val="solid"/>
                    </a:lnR>
                    <a:lnT w="12700" cmpd="sng">
                      <a:solidFill>
                        <a:srgbClr val="FDFDFD"/>
                      </a:solidFill>
                      <a:prstDash val="solid"/>
                    </a:lnT>
                    <a:lnB w="12700" cmpd="sng">
                      <a:solidFill>
                        <a:srgbClr val="FDFDF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574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08841"/>
              </p:ext>
            </p:extLst>
          </p:nvPr>
        </p:nvGraphicFramePr>
        <p:xfrm>
          <a:off x="6446266" y="1350578"/>
          <a:ext cx="1853076" cy="1888218"/>
        </p:xfrm>
        <a:graphic>
          <a:graphicData uri="http://schemas.openxmlformats.org/drawingml/2006/table">
            <a:tbl>
              <a:tblPr/>
              <a:tblGrid>
                <a:gridCol w="1853076">
                  <a:extLst>
                    <a:ext uri="{9D8B030D-6E8A-4147-A177-3AD203B41FA5}">
                      <a16:colId xmlns:a16="http://schemas.microsoft.com/office/drawing/2014/main" val="3135545630"/>
                    </a:ext>
                  </a:extLst>
                </a:gridCol>
              </a:tblGrid>
              <a:tr h="18882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rgbClr val="FDFDFD"/>
                      </a:solidFill>
                      <a:prstDash val="solid"/>
                    </a:lnL>
                    <a:lnR w="12700" cmpd="sng">
                      <a:solidFill>
                        <a:srgbClr val="FDFDFD"/>
                      </a:solidFill>
                      <a:prstDash val="solid"/>
                    </a:lnR>
                    <a:lnT w="12700" cmpd="sng">
                      <a:solidFill>
                        <a:srgbClr val="FDFDFD"/>
                      </a:solidFill>
                      <a:prstDash val="solid"/>
                    </a:lnT>
                    <a:lnB w="12700" cmpd="sng">
                      <a:solidFill>
                        <a:srgbClr val="FDFDF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80867"/>
                  </a:ext>
                </a:extLst>
              </a:tr>
            </a:tbl>
          </a:graphicData>
        </a:graphic>
      </p:graphicFrame>
      <p:sp>
        <p:nvSpPr>
          <p:cNvPr id="11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13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904" y="61361"/>
            <a:ext cx="2077096" cy="11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1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Performance Evaluation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8" y="1706284"/>
            <a:ext cx="3675570" cy="3175681"/>
          </a:xfrm>
          <a:prstGeom prst="rect">
            <a:avLst/>
          </a:prstGeom>
        </p:spPr>
      </p:pic>
      <p:grpSp>
        <p:nvGrpSpPr>
          <p:cNvPr id="8" name="Google Shape;13293;p63"/>
          <p:cNvGrpSpPr/>
          <p:nvPr/>
        </p:nvGrpSpPr>
        <p:grpSpPr>
          <a:xfrm>
            <a:off x="372066" y="1303234"/>
            <a:ext cx="347934" cy="310024"/>
            <a:chOff x="1327676" y="2910480"/>
            <a:chExt cx="347934" cy="310024"/>
          </a:xfrm>
          <a:solidFill>
            <a:srgbClr val="FDFDFD"/>
          </a:solidFill>
        </p:grpSpPr>
        <p:sp>
          <p:nvSpPr>
            <p:cNvPr id="9" name="Google Shape;13294;p63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295;p63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96;p63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97;p63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98;p63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652;p34"/>
          <p:cNvSpPr txBox="1">
            <a:spLocks/>
          </p:cNvSpPr>
          <p:nvPr/>
        </p:nvSpPr>
        <p:spPr>
          <a:xfrm>
            <a:off x="779842" y="1157943"/>
            <a:ext cx="2877758" cy="54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1400" b="0" dirty="0" smtClean="0">
                <a:latin typeface="Fira Sans Condensed" panose="020B0604020202020204" charset="0"/>
              </a:rPr>
              <a:t>Model 1 performance:</a:t>
            </a:r>
            <a:endParaRPr lang="en-US" sz="1400" b="0" dirty="0">
              <a:latin typeface="Fira Sans Condensed" panose="020B0604020202020204" charset="0"/>
            </a:endParaRPr>
          </a:p>
        </p:txBody>
      </p:sp>
      <p:grpSp>
        <p:nvGrpSpPr>
          <p:cNvPr id="17" name="Google Shape;13293;p63"/>
          <p:cNvGrpSpPr/>
          <p:nvPr/>
        </p:nvGrpSpPr>
        <p:grpSpPr>
          <a:xfrm>
            <a:off x="5111965" y="1301707"/>
            <a:ext cx="347934" cy="310024"/>
            <a:chOff x="1327676" y="2910480"/>
            <a:chExt cx="347934" cy="310024"/>
          </a:xfrm>
          <a:solidFill>
            <a:srgbClr val="FDFDFD"/>
          </a:solidFill>
        </p:grpSpPr>
        <p:sp>
          <p:nvSpPr>
            <p:cNvPr id="18" name="Google Shape;13294;p63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295;p63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296;p63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297;p63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298;p63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52;p34"/>
          <p:cNvSpPr txBox="1">
            <a:spLocks/>
          </p:cNvSpPr>
          <p:nvPr/>
        </p:nvSpPr>
        <p:spPr>
          <a:xfrm>
            <a:off x="5477469" y="1166757"/>
            <a:ext cx="2877758" cy="54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1400" b="0" dirty="0" smtClean="0">
                <a:latin typeface="Fira Sans Condensed" panose="020B0604020202020204" charset="0"/>
              </a:rPr>
              <a:t>Model 2 performance:</a:t>
            </a:r>
            <a:endParaRPr lang="en-US" sz="1400" b="0" dirty="0">
              <a:latin typeface="Fira Sans Condensed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68" y="1658820"/>
            <a:ext cx="3502074" cy="3251893"/>
          </a:xfrm>
          <a:prstGeom prst="rect">
            <a:avLst/>
          </a:prstGeom>
        </p:spPr>
      </p:pic>
      <p:sp>
        <p:nvSpPr>
          <p:cNvPr id="24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14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99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Heat maps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34" y="1630589"/>
            <a:ext cx="4306692" cy="3229518"/>
          </a:xfrm>
          <a:prstGeom prst="rect">
            <a:avLst/>
          </a:prstGeom>
        </p:spPr>
      </p:pic>
      <p:sp>
        <p:nvSpPr>
          <p:cNvPr id="53" name="Google Shape;652;p34"/>
          <p:cNvSpPr txBox="1">
            <a:spLocks/>
          </p:cNvSpPr>
          <p:nvPr/>
        </p:nvSpPr>
        <p:spPr>
          <a:xfrm>
            <a:off x="538366" y="1082525"/>
            <a:ext cx="2877758" cy="54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1400" b="0" dirty="0" smtClean="0">
                <a:latin typeface="Fira Sans Condensed" panose="020B0604020202020204" charset="0"/>
              </a:rPr>
              <a:t>Model 1 performance:</a:t>
            </a:r>
            <a:endParaRPr lang="en-US" sz="1400" b="0" dirty="0">
              <a:latin typeface="Fira Sans Condensed" panose="020B0604020202020204" charset="0"/>
            </a:endParaRPr>
          </a:p>
        </p:txBody>
      </p:sp>
      <p:grpSp>
        <p:nvGrpSpPr>
          <p:cNvPr id="54" name="Google Shape;13534;p63"/>
          <p:cNvGrpSpPr/>
          <p:nvPr/>
        </p:nvGrpSpPr>
        <p:grpSpPr>
          <a:xfrm>
            <a:off x="193730" y="1082525"/>
            <a:ext cx="344636" cy="438885"/>
            <a:chOff x="5211031" y="1969108"/>
            <a:chExt cx="226661" cy="363467"/>
          </a:xfrm>
          <a:solidFill>
            <a:srgbClr val="FDFDFD"/>
          </a:solidFill>
        </p:grpSpPr>
        <p:sp>
          <p:nvSpPr>
            <p:cNvPr id="55" name="Google Shape;13535;p63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536;p63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3534;p63"/>
          <p:cNvGrpSpPr/>
          <p:nvPr/>
        </p:nvGrpSpPr>
        <p:grpSpPr>
          <a:xfrm>
            <a:off x="5243595" y="1082524"/>
            <a:ext cx="344636" cy="438885"/>
            <a:chOff x="5211031" y="1969108"/>
            <a:chExt cx="226661" cy="363467"/>
          </a:xfrm>
          <a:solidFill>
            <a:srgbClr val="FDFDFD"/>
          </a:solidFill>
        </p:grpSpPr>
        <p:sp>
          <p:nvSpPr>
            <p:cNvPr id="58" name="Google Shape;13535;p63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536;p63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52;p34"/>
          <p:cNvSpPr txBox="1">
            <a:spLocks/>
          </p:cNvSpPr>
          <p:nvPr/>
        </p:nvSpPr>
        <p:spPr>
          <a:xfrm>
            <a:off x="5648195" y="1082247"/>
            <a:ext cx="2877758" cy="54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1400" b="0" dirty="0" smtClean="0">
                <a:latin typeface="Fira Sans Condensed" panose="020B0604020202020204" charset="0"/>
              </a:rPr>
              <a:t>Model 2 performance:</a:t>
            </a:r>
            <a:endParaRPr lang="en-US" sz="1400" b="0" dirty="0">
              <a:latin typeface="Fira Sans Condensed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6" y="1630589"/>
            <a:ext cx="4264043" cy="3229518"/>
          </a:xfrm>
          <a:prstGeom prst="rect">
            <a:avLst/>
          </a:prstGeom>
        </p:spPr>
      </p:pic>
      <p:sp>
        <p:nvSpPr>
          <p:cNvPr id="13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15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623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Comparison</a:t>
            </a:r>
            <a:endParaRPr dirty="0"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1689418"/>
            <a:ext cx="2234400" cy="1105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 dirty="0" smtClean="0"/>
              <a:t>Nearly 75% on the train set </a:t>
            </a:r>
            <a:endParaRPr lang="en" sz="14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 dirty="0" smtClean="0"/>
              <a:t>Nearly 54% on the test set</a:t>
            </a:r>
          </a:p>
        </p:txBody>
      </p:sp>
      <p:sp>
        <p:nvSpPr>
          <p:cNvPr id="655" name="Google Shape;655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1689424"/>
            <a:ext cx="2194800" cy="81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 dirty="0" smtClean="0"/>
              <a:t>Nearly 60% on the train set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 dirty="0" smtClean="0"/>
              <a:t>Nearly 55% on the test set </a:t>
            </a:r>
          </a:p>
        </p:txBody>
      </p:sp>
      <p:sp>
        <p:nvSpPr>
          <p:cNvPr id="656" name="Google Shape;656;p34"/>
          <p:cNvSpPr txBox="1">
            <a:spLocks noGrp="1"/>
          </p:cNvSpPr>
          <p:nvPr>
            <p:ph type="subTitle" idx="4294967295"/>
          </p:nvPr>
        </p:nvSpPr>
        <p:spPr>
          <a:xfrm>
            <a:off x="861813" y="3302726"/>
            <a:ext cx="2234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/>
              <a:t>Less complex CNN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/>
              <a:t>More complex ANN</a:t>
            </a:r>
            <a:endParaRPr sz="1400" dirty="0"/>
          </a:p>
        </p:txBody>
      </p:sp>
      <p:sp>
        <p:nvSpPr>
          <p:cNvPr id="657" name="Google Shape;657;p34"/>
          <p:cNvSpPr txBox="1">
            <a:spLocks noGrp="1"/>
          </p:cNvSpPr>
          <p:nvPr>
            <p:ph type="subTitle" idx="4294967295"/>
          </p:nvPr>
        </p:nvSpPr>
        <p:spPr>
          <a:xfrm>
            <a:off x="6087537" y="3302704"/>
            <a:ext cx="2194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 dirty="0" smtClean="0"/>
              <a:t>More complex CNN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 dirty="0" smtClean="0"/>
              <a:t>Less complex ANN</a:t>
            </a:r>
            <a:endParaRPr sz="1400" dirty="0"/>
          </a:p>
        </p:txBody>
      </p:sp>
      <p:sp>
        <p:nvSpPr>
          <p:cNvPr id="658" name="Google Shape;658;p34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4294967295"/>
          </p:nvPr>
        </p:nvSpPr>
        <p:spPr>
          <a:xfrm flipH="1">
            <a:off x="918571" y="1490380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Accuracy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1506868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Accuracy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861862" y="3040093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Model Structure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87537" y="3037098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Model Structure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652;p34"/>
          <p:cNvSpPr txBox="1">
            <a:spLocks/>
          </p:cNvSpPr>
          <p:nvPr/>
        </p:nvSpPr>
        <p:spPr>
          <a:xfrm>
            <a:off x="3209717" y="1888350"/>
            <a:ext cx="455608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000" dirty="0"/>
              <a:t>1</a:t>
            </a:r>
          </a:p>
        </p:txBody>
      </p:sp>
      <p:sp>
        <p:nvSpPr>
          <p:cNvPr id="29" name="Google Shape;652;p34"/>
          <p:cNvSpPr txBox="1">
            <a:spLocks/>
          </p:cNvSpPr>
          <p:nvPr/>
        </p:nvSpPr>
        <p:spPr>
          <a:xfrm>
            <a:off x="3220100" y="3251250"/>
            <a:ext cx="455608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000" dirty="0"/>
              <a:t>1</a:t>
            </a:r>
          </a:p>
        </p:txBody>
      </p:sp>
      <p:sp>
        <p:nvSpPr>
          <p:cNvPr id="30" name="Google Shape;652;p34"/>
          <p:cNvSpPr txBox="1">
            <a:spLocks/>
          </p:cNvSpPr>
          <p:nvPr/>
        </p:nvSpPr>
        <p:spPr>
          <a:xfrm>
            <a:off x="5476601" y="1889063"/>
            <a:ext cx="455608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1" name="Google Shape;652;p34"/>
          <p:cNvSpPr txBox="1">
            <a:spLocks/>
          </p:cNvSpPr>
          <p:nvPr/>
        </p:nvSpPr>
        <p:spPr>
          <a:xfrm>
            <a:off x="5476601" y="3250537"/>
            <a:ext cx="455608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000" dirty="0" smtClean="0"/>
              <a:t>2</a:t>
            </a:r>
            <a:endParaRPr lang="en-US" sz="2000" dirty="0"/>
          </a:p>
        </p:txBody>
      </p:sp>
      <p:grpSp>
        <p:nvGrpSpPr>
          <p:cNvPr id="36" name="Google Shape;9258;p55"/>
          <p:cNvGrpSpPr/>
          <p:nvPr/>
        </p:nvGrpSpPr>
        <p:grpSpPr>
          <a:xfrm>
            <a:off x="3152971" y="4212145"/>
            <a:ext cx="1375854" cy="678131"/>
            <a:chOff x="3913765" y="3641905"/>
            <a:chExt cx="1522805" cy="750560"/>
          </a:xfrm>
        </p:grpSpPr>
        <p:grpSp>
          <p:nvGrpSpPr>
            <p:cNvPr id="37" name="Google Shape;9259;p55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43" name="Google Shape;9260;p55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50" name="Google Shape;9261;p55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DFDF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9262;p55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DFDFD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44" name="Google Shape;9263;p55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48" name="Google Shape;9264;p55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FDFDF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9265;p55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DFDFD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9266;p55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46" name="Google Shape;9267;p55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DFDF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9268;p55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DFDFD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" name="Google Shape;9269;p55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39" name="Google Shape;9270;p55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DFDF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271;p55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DFDF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272;p55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DFDF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273;p55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DFDF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" name="Google Shape;656;p34"/>
          <p:cNvSpPr txBox="1">
            <a:spLocks/>
          </p:cNvSpPr>
          <p:nvPr/>
        </p:nvSpPr>
        <p:spPr>
          <a:xfrm>
            <a:off x="4571999" y="4387574"/>
            <a:ext cx="1500955" cy="50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Font typeface="Fira Sans Condensed Light"/>
              <a:buNone/>
            </a:pPr>
            <a:r>
              <a:rPr lang="en-US" sz="1400" dirty="0" smtClean="0"/>
              <a:t>CNN &gt;&gt; ANN</a:t>
            </a:r>
            <a:endParaRPr lang="en-US" sz="1400" dirty="0"/>
          </a:p>
        </p:txBody>
      </p:sp>
      <p:sp>
        <p:nvSpPr>
          <p:cNvPr id="53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16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 Comparison</a:t>
            </a:r>
            <a:endParaRPr dirty="0"/>
          </a:p>
        </p:txBody>
      </p:sp>
      <p:grpSp>
        <p:nvGrpSpPr>
          <p:cNvPr id="84" name="Google Shape;13534;p63"/>
          <p:cNvGrpSpPr/>
          <p:nvPr/>
        </p:nvGrpSpPr>
        <p:grpSpPr>
          <a:xfrm>
            <a:off x="5146545" y="1490162"/>
            <a:ext cx="344636" cy="438885"/>
            <a:chOff x="5211031" y="1969108"/>
            <a:chExt cx="226661" cy="363467"/>
          </a:xfrm>
          <a:solidFill>
            <a:srgbClr val="FDFDFD"/>
          </a:solidFill>
        </p:grpSpPr>
        <p:sp>
          <p:nvSpPr>
            <p:cNvPr id="85" name="Google Shape;13535;p63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536;p63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652;p34"/>
          <p:cNvSpPr txBox="1">
            <a:spLocks/>
          </p:cNvSpPr>
          <p:nvPr/>
        </p:nvSpPr>
        <p:spPr>
          <a:xfrm>
            <a:off x="620961" y="1510513"/>
            <a:ext cx="2877758" cy="54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1400" b="0" dirty="0" smtClean="0">
                <a:latin typeface="Fira Sans Condensed" panose="020B0604020202020204" charset="0"/>
              </a:rPr>
              <a:t>Model 1 Accuracy:</a:t>
            </a:r>
            <a:endParaRPr lang="en-US" sz="1400" b="0" dirty="0">
              <a:latin typeface="Fira Sans Condensed" panose="020B0604020202020204" charset="0"/>
            </a:endParaRPr>
          </a:p>
        </p:txBody>
      </p:sp>
      <p:grpSp>
        <p:nvGrpSpPr>
          <p:cNvPr id="88" name="Google Shape;13534;p63"/>
          <p:cNvGrpSpPr/>
          <p:nvPr/>
        </p:nvGrpSpPr>
        <p:grpSpPr>
          <a:xfrm>
            <a:off x="276325" y="1490162"/>
            <a:ext cx="344636" cy="438885"/>
            <a:chOff x="5211031" y="1969108"/>
            <a:chExt cx="226661" cy="363467"/>
          </a:xfrm>
          <a:solidFill>
            <a:srgbClr val="FDFDFD"/>
          </a:solidFill>
        </p:grpSpPr>
        <p:sp>
          <p:nvSpPr>
            <p:cNvPr id="89" name="Google Shape;13535;p63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536;p63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652;p34"/>
          <p:cNvSpPr txBox="1">
            <a:spLocks/>
          </p:cNvSpPr>
          <p:nvPr/>
        </p:nvSpPr>
        <p:spPr>
          <a:xfrm>
            <a:off x="5546342" y="1490162"/>
            <a:ext cx="2877758" cy="54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1400" b="0" dirty="0" smtClean="0">
                <a:latin typeface="Fira Sans Condensed" panose="020B0604020202020204" charset="0"/>
              </a:rPr>
              <a:t>Model 2 Accuracy:</a:t>
            </a:r>
            <a:endParaRPr lang="en-US" sz="1400" b="0" dirty="0">
              <a:latin typeface="Fira Sans Condensed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993" y="2038504"/>
            <a:ext cx="3783277" cy="2414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9" y="2058855"/>
            <a:ext cx="3683000" cy="2393950"/>
          </a:xfrm>
          <a:prstGeom prst="rect">
            <a:avLst/>
          </a:prstGeom>
        </p:spPr>
      </p:pic>
      <p:sp>
        <p:nvSpPr>
          <p:cNvPr id="13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17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48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Parametre Tunning</a:t>
            </a:r>
            <a:endParaRPr dirty="0"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4294967295"/>
          </p:nvPr>
        </p:nvSpPr>
        <p:spPr>
          <a:xfrm>
            <a:off x="714450" y="3687363"/>
            <a:ext cx="1532400" cy="1088646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3F3F3"/>
                </a:solidFill>
              </a:rPr>
              <a:t>32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/>
              <a:t>64</a:t>
            </a:r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4294967295"/>
          </p:nvPr>
        </p:nvSpPr>
        <p:spPr>
          <a:xfrm>
            <a:off x="3308888" y="3779474"/>
            <a:ext cx="2522361" cy="939759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3F3F3"/>
                </a:solidFill>
              </a:rPr>
              <a:t>Adam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/>
              <a:t>Stochastic gradient descent</a:t>
            </a:r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4294967295"/>
          </p:nvPr>
        </p:nvSpPr>
        <p:spPr>
          <a:xfrm>
            <a:off x="2030278" y="1266013"/>
            <a:ext cx="2038027" cy="97207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3F3F3"/>
                </a:solidFill>
              </a:rPr>
              <a:t>Rectified linear unit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3F3F3"/>
                </a:solidFill>
              </a:rPr>
              <a:t>Tangent hyperbolic</a:t>
            </a:r>
          </a:p>
        </p:txBody>
      </p:sp>
      <p:sp>
        <p:nvSpPr>
          <p:cNvPr id="704" name="Google Shape;704;p36"/>
          <p:cNvSpPr txBox="1">
            <a:spLocks noGrp="1"/>
          </p:cNvSpPr>
          <p:nvPr>
            <p:ph type="subTitle" idx="4294967295"/>
          </p:nvPr>
        </p:nvSpPr>
        <p:spPr>
          <a:xfrm>
            <a:off x="5351471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/>
              <a:t>25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3F3F3"/>
                </a:solidFill>
              </a:rPr>
              <a:t>35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1929539" y="2125814"/>
            <a:ext cx="2301498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Activation Function</a:t>
            </a:r>
            <a:r>
              <a:rPr lang="en-US" sz="1800" b="1" dirty="0" smtClean="0">
                <a:latin typeface="Rajdhani"/>
                <a:ea typeface="Rajdhani"/>
                <a:cs typeface="Rajdhani"/>
                <a:sym typeface="Rajdhani"/>
              </a:rPr>
              <a:t>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Epochs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Neurons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37429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Optimizers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" name="Google Shape;724;p36"/>
          <p:cNvGrpSpPr/>
          <p:nvPr/>
        </p:nvGrpSpPr>
        <p:grpSpPr>
          <a:xfrm>
            <a:off x="2885622" y="2824148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9126;p55"/>
          <p:cNvGrpSpPr/>
          <p:nvPr/>
        </p:nvGrpSpPr>
        <p:grpSpPr>
          <a:xfrm>
            <a:off x="457757" y="317150"/>
            <a:ext cx="1163429" cy="1023453"/>
            <a:chOff x="7608988" y="2093194"/>
            <a:chExt cx="817277" cy="672148"/>
          </a:xfrm>
          <a:solidFill>
            <a:srgbClr val="FDFDFD"/>
          </a:solidFill>
        </p:grpSpPr>
        <p:cxnSp>
          <p:nvCxnSpPr>
            <p:cNvPr id="48" name="Google Shape;9127;p55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9128;p55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9129;p55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9130;p55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9131;p55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9132;p55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" name="Google Shape;9133;p55"/>
            <p:cNvGrpSpPr/>
            <p:nvPr/>
          </p:nvGrpSpPr>
          <p:grpSpPr>
            <a:xfrm>
              <a:off x="7721175" y="2093194"/>
              <a:ext cx="618345" cy="623846"/>
              <a:chOff x="7721175" y="2093194"/>
              <a:chExt cx="618345" cy="623846"/>
            </a:xfrm>
            <a:grpFill/>
          </p:grpSpPr>
          <p:grpSp>
            <p:nvGrpSpPr>
              <p:cNvPr id="55" name="Google Shape;9134;p55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  <a:grpFill/>
            </p:grpSpPr>
            <p:sp>
              <p:nvSpPr>
                <p:cNvPr id="64" name="Google Shape;9135;p55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9136;p55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9137;p55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138;p55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139;p55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140;p55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141;p55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9142;p55"/>
              <p:cNvGrpSpPr/>
              <p:nvPr/>
            </p:nvGrpSpPr>
            <p:grpSpPr>
              <a:xfrm flipH="1">
                <a:off x="8010626" y="2093194"/>
                <a:ext cx="328894" cy="623846"/>
                <a:chOff x="9386817" y="2061418"/>
                <a:chExt cx="328894" cy="623846"/>
              </a:xfrm>
              <a:grpFill/>
            </p:grpSpPr>
            <p:sp>
              <p:nvSpPr>
                <p:cNvPr id="57" name="Google Shape;9143;p55"/>
                <p:cNvSpPr/>
                <p:nvPr/>
              </p:nvSpPr>
              <p:spPr>
                <a:xfrm>
                  <a:off x="9386817" y="2061418"/>
                  <a:ext cx="328894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9144;p55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9145;p55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9146;p55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9147;p55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9148;p55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9149;p55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DFDFD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71" name="Google Shape;9127;p55"/>
            <p:cNvCxnSpPr/>
            <p:nvPr/>
          </p:nvCxnSpPr>
          <p:spPr>
            <a:xfrm rot="16200000" flipV="1">
              <a:off x="7620258" y="2136493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9129;p55"/>
            <p:cNvCxnSpPr/>
            <p:nvPr/>
          </p:nvCxnSpPr>
          <p:spPr>
            <a:xfrm rot="5400000">
              <a:off x="7620258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9131;p55"/>
            <p:cNvCxnSpPr/>
            <p:nvPr/>
          </p:nvCxnSpPr>
          <p:spPr>
            <a:xfrm flipH="1">
              <a:off x="7608988" y="2425133"/>
              <a:ext cx="88769" cy="0"/>
            </a:xfrm>
            <a:prstGeom prst="straightConnector1">
              <a:avLst/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9127;p55"/>
            <p:cNvCxnSpPr/>
            <p:nvPr/>
          </p:nvCxnSpPr>
          <p:spPr>
            <a:xfrm rot="16200000" flipV="1">
              <a:off x="7620258" y="213649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9129;p55"/>
            <p:cNvCxnSpPr/>
            <p:nvPr/>
          </p:nvCxnSpPr>
          <p:spPr>
            <a:xfrm rot="5400000">
              <a:off x="7620258" y="2644742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9131;p55"/>
            <p:cNvCxnSpPr/>
            <p:nvPr/>
          </p:nvCxnSpPr>
          <p:spPr>
            <a:xfrm flipH="1">
              <a:off x="7608988" y="2425134"/>
              <a:ext cx="88769" cy="0"/>
            </a:xfrm>
            <a:prstGeom prst="straightConnector1">
              <a:avLst/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9128;p55"/>
            <p:cNvCxnSpPr/>
            <p:nvPr/>
          </p:nvCxnSpPr>
          <p:spPr>
            <a:xfrm rot="16200000">
              <a:off x="8285121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9127;p55"/>
            <p:cNvCxnSpPr/>
            <p:nvPr/>
          </p:nvCxnSpPr>
          <p:spPr>
            <a:xfrm rot="16200000" flipV="1">
              <a:off x="7620259" y="213649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9129;p55"/>
            <p:cNvCxnSpPr/>
            <p:nvPr/>
          </p:nvCxnSpPr>
          <p:spPr>
            <a:xfrm rot="5400000">
              <a:off x="7620259" y="2644742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9131;p55"/>
            <p:cNvCxnSpPr/>
            <p:nvPr/>
          </p:nvCxnSpPr>
          <p:spPr>
            <a:xfrm flipH="1">
              <a:off x="7608989" y="2425134"/>
              <a:ext cx="88769" cy="0"/>
            </a:xfrm>
            <a:prstGeom prst="straightConnector1">
              <a:avLst/>
            </a:prstGeom>
            <a:grpFill/>
            <a:ln w="9525" cap="flat" cmpd="sng">
              <a:solidFill>
                <a:srgbClr val="FDFDF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" name="Google Shape;10101;p57"/>
          <p:cNvGrpSpPr/>
          <p:nvPr/>
        </p:nvGrpSpPr>
        <p:grpSpPr>
          <a:xfrm>
            <a:off x="4382713" y="2745104"/>
            <a:ext cx="374709" cy="374010"/>
            <a:chOff x="1421638" y="4125629"/>
            <a:chExt cx="374709" cy="374010"/>
          </a:xfrm>
          <a:solidFill>
            <a:srgbClr val="FDFDFD"/>
          </a:solidFill>
        </p:grpSpPr>
        <p:sp>
          <p:nvSpPr>
            <p:cNvPr id="105" name="Google Shape;10102;p57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103;p57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3307;p63"/>
          <p:cNvGrpSpPr/>
          <p:nvPr/>
        </p:nvGrpSpPr>
        <p:grpSpPr>
          <a:xfrm>
            <a:off x="1298030" y="2788826"/>
            <a:ext cx="356655" cy="335425"/>
            <a:chOff x="849016" y="2903255"/>
            <a:chExt cx="356655" cy="335425"/>
          </a:xfrm>
          <a:solidFill>
            <a:srgbClr val="FDFDFD"/>
          </a:solidFill>
        </p:grpSpPr>
        <p:sp>
          <p:nvSpPr>
            <p:cNvPr id="108" name="Google Shape;13308;p63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309;p63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310;p63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311;p63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312;p63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313;p63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314;p63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315;p63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316;p63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317;p63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318;p63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087;p59"/>
          <p:cNvSpPr/>
          <p:nvPr/>
        </p:nvSpPr>
        <p:spPr>
          <a:xfrm>
            <a:off x="5950338" y="2789617"/>
            <a:ext cx="334666" cy="334634"/>
          </a:xfrm>
          <a:custGeom>
            <a:avLst/>
            <a:gdLst/>
            <a:ahLst/>
            <a:cxnLst/>
            <a:rect l="l" t="t" r="r" b="b"/>
            <a:pathLst>
              <a:path w="10515" h="10514" extrusionOk="0">
                <a:moveTo>
                  <a:pt x="5109" y="655"/>
                </a:moveTo>
                <a:lnTo>
                  <a:pt x="5109" y="2762"/>
                </a:lnTo>
                <a:lnTo>
                  <a:pt x="4704" y="2762"/>
                </a:lnTo>
                <a:lnTo>
                  <a:pt x="4704" y="655"/>
                </a:lnTo>
                <a:close/>
                <a:moveTo>
                  <a:pt x="7549" y="655"/>
                </a:moveTo>
                <a:lnTo>
                  <a:pt x="7549" y="738"/>
                </a:lnTo>
                <a:lnTo>
                  <a:pt x="7549" y="750"/>
                </a:lnTo>
                <a:lnTo>
                  <a:pt x="7549" y="1584"/>
                </a:lnTo>
                <a:lnTo>
                  <a:pt x="7549" y="1774"/>
                </a:lnTo>
                <a:cubicBezTo>
                  <a:pt x="7442" y="1667"/>
                  <a:pt x="7311" y="1572"/>
                  <a:pt x="7157" y="1536"/>
                </a:cubicBezTo>
                <a:cubicBezTo>
                  <a:pt x="7122" y="1527"/>
                  <a:pt x="7085" y="1523"/>
                  <a:pt x="7048" y="1523"/>
                </a:cubicBezTo>
                <a:cubicBezTo>
                  <a:pt x="6935" y="1523"/>
                  <a:pt x="6818" y="1565"/>
                  <a:pt x="6728" y="1655"/>
                </a:cubicBezTo>
                <a:cubicBezTo>
                  <a:pt x="6716" y="1667"/>
                  <a:pt x="6371" y="1965"/>
                  <a:pt x="6811" y="2584"/>
                </a:cubicBezTo>
                <a:cubicBezTo>
                  <a:pt x="6859" y="2643"/>
                  <a:pt x="6907" y="2691"/>
                  <a:pt x="6918" y="2762"/>
                </a:cubicBezTo>
                <a:lnTo>
                  <a:pt x="5430" y="2762"/>
                </a:lnTo>
                <a:lnTo>
                  <a:pt x="5430" y="655"/>
                </a:lnTo>
                <a:close/>
                <a:moveTo>
                  <a:pt x="2359" y="523"/>
                </a:moveTo>
                <a:cubicBezTo>
                  <a:pt x="2823" y="523"/>
                  <a:pt x="3485" y="630"/>
                  <a:pt x="3620" y="833"/>
                </a:cubicBezTo>
                <a:cubicBezTo>
                  <a:pt x="3644" y="881"/>
                  <a:pt x="3704" y="917"/>
                  <a:pt x="3763" y="917"/>
                </a:cubicBezTo>
                <a:lnTo>
                  <a:pt x="4359" y="917"/>
                </a:lnTo>
                <a:lnTo>
                  <a:pt x="4359" y="2500"/>
                </a:lnTo>
                <a:lnTo>
                  <a:pt x="3954" y="2500"/>
                </a:lnTo>
                <a:cubicBezTo>
                  <a:pt x="3894" y="2500"/>
                  <a:pt x="3847" y="2536"/>
                  <a:pt x="3823" y="2560"/>
                </a:cubicBezTo>
                <a:cubicBezTo>
                  <a:pt x="3466" y="3024"/>
                  <a:pt x="3275" y="3072"/>
                  <a:pt x="3037" y="3119"/>
                </a:cubicBezTo>
                <a:cubicBezTo>
                  <a:pt x="2858" y="3143"/>
                  <a:pt x="2644" y="3191"/>
                  <a:pt x="2358" y="3381"/>
                </a:cubicBezTo>
                <a:cubicBezTo>
                  <a:pt x="2174" y="3515"/>
                  <a:pt x="2037" y="3549"/>
                  <a:pt x="1955" y="3549"/>
                </a:cubicBezTo>
                <a:cubicBezTo>
                  <a:pt x="1921" y="3549"/>
                  <a:pt x="1896" y="3543"/>
                  <a:pt x="1882" y="3536"/>
                </a:cubicBezTo>
                <a:cubicBezTo>
                  <a:pt x="1846" y="3477"/>
                  <a:pt x="1846" y="3417"/>
                  <a:pt x="1846" y="3381"/>
                </a:cubicBezTo>
                <a:cubicBezTo>
                  <a:pt x="1882" y="3203"/>
                  <a:pt x="2168" y="3000"/>
                  <a:pt x="2346" y="2905"/>
                </a:cubicBezTo>
                <a:cubicBezTo>
                  <a:pt x="2442" y="2858"/>
                  <a:pt x="2466" y="2762"/>
                  <a:pt x="2430" y="2679"/>
                </a:cubicBezTo>
                <a:cubicBezTo>
                  <a:pt x="2394" y="2619"/>
                  <a:pt x="2335" y="2596"/>
                  <a:pt x="2263" y="2596"/>
                </a:cubicBezTo>
                <a:lnTo>
                  <a:pt x="715" y="2596"/>
                </a:lnTo>
                <a:cubicBezTo>
                  <a:pt x="644" y="2596"/>
                  <a:pt x="584" y="2536"/>
                  <a:pt x="584" y="2465"/>
                </a:cubicBezTo>
                <a:lnTo>
                  <a:pt x="584" y="2441"/>
                </a:lnTo>
                <a:cubicBezTo>
                  <a:pt x="584" y="2369"/>
                  <a:pt x="644" y="2310"/>
                  <a:pt x="715" y="2310"/>
                </a:cubicBezTo>
                <a:lnTo>
                  <a:pt x="2132" y="2310"/>
                </a:lnTo>
                <a:cubicBezTo>
                  <a:pt x="2215" y="2310"/>
                  <a:pt x="2287" y="2238"/>
                  <a:pt x="2287" y="2143"/>
                </a:cubicBezTo>
                <a:cubicBezTo>
                  <a:pt x="2287" y="2060"/>
                  <a:pt x="2215" y="1988"/>
                  <a:pt x="2132" y="1988"/>
                </a:cubicBezTo>
                <a:lnTo>
                  <a:pt x="715" y="1988"/>
                </a:lnTo>
                <a:lnTo>
                  <a:pt x="441" y="2012"/>
                </a:lnTo>
                <a:cubicBezTo>
                  <a:pt x="370" y="2012"/>
                  <a:pt x="310" y="1953"/>
                  <a:pt x="310" y="1881"/>
                </a:cubicBezTo>
                <a:lnTo>
                  <a:pt x="310" y="1869"/>
                </a:lnTo>
                <a:cubicBezTo>
                  <a:pt x="310" y="1786"/>
                  <a:pt x="370" y="1726"/>
                  <a:pt x="441" y="1726"/>
                </a:cubicBezTo>
                <a:lnTo>
                  <a:pt x="2156" y="1726"/>
                </a:lnTo>
                <a:cubicBezTo>
                  <a:pt x="2251" y="1726"/>
                  <a:pt x="2323" y="1655"/>
                  <a:pt x="2323" y="1572"/>
                </a:cubicBezTo>
                <a:cubicBezTo>
                  <a:pt x="2323" y="1476"/>
                  <a:pt x="2251" y="1405"/>
                  <a:pt x="2156" y="1405"/>
                </a:cubicBezTo>
                <a:lnTo>
                  <a:pt x="691" y="1405"/>
                </a:lnTo>
                <a:cubicBezTo>
                  <a:pt x="632" y="1393"/>
                  <a:pt x="596" y="1345"/>
                  <a:pt x="596" y="1286"/>
                </a:cubicBezTo>
                <a:lnTo>
                  <a:pt x="596" y="1274"/>
                </a:lnTo>
                <a:cubicBezTo>
                  <a:pt x="596" y="1191"/>
                  <a:pt x="656" y="1131"/>
                  <a:pt x="727" y="1131"/>
                </a:cubicBezTo>
                <a:lnTo>
                  <a:pt x="2156" y="1131"/>
                </a:lnTo>
                <a:cubicBezTo>
                  <a:pt x="2239" y="1131"/>
                  <a:pt x="2323" y="1060"/>
                  <a:pt x="2323" y="976"/>
                </a:cubicBezTo>
                <a:cubicBezTo>
                  <a:pt x="2323" y="881"/>
                  <a:pt x="2239" y="810"/>
                  <a:pt x="2156" y="810"/>
                </a:cubicBezTo>
                <a:lnTo>
                  <a:pt x="1442" y="810"/>
                </a:lnTo>
                <a:cubicBezTo>
                  <a:pt x="1370" y="810"/>
                  <a:pt x="1311" y="750"/>
                  <a:pt x="1311" y="679"/>
                </a:cubicBezTo>
                <a:lnTo>
                  <a:pt x="1311" y="655"/>
                </a:lnTo>
                <a:cubicBezTo>
                  <a:pt x="1311" y="583"/>
                  <a:pt x="1370" y="524"/>
                  <a:pt x="1442" y="524"/>
                </a:cubicBezTo>
                <a:lnTo>
                  <a:pt x="2287" y="524"/>
                </a:lnTo>
                <a:cubicBezTo>
                  <a:pt x="2310" y="523"/>
                  <a:pt x="2334" y="523"/>
                  <a:pt x="2359" y="523"/>
                </a:cubicBezTo>
                <a:close/>
                <a:moveTo>
                  <a:pt x="8633" y="310"/>
                </a:moveTo>
                <a:cubicBezTo>
                  <a:pt x="8704" y="310"/>
                  <a:pt x="8764" y="369"/>
                  <a:pt x="8764" y="452"/>
                </a:cubicBezTo>
                <a:lnTo>
                  <a:pt x="8764" y="691"/>
                </a:lnTo>
                <a:lnTo>
                  <a:pt x="8764" y="726"/>
                </a:lnTo>
                <a:lnTo>
                  <a:pt x="8764" y="1107"/>
                </a:lnTo>
                <a:lnTo>
                  <a:pt x="8764" y="1131"/>
                </a:lnTo>
                <a:lnTo>
                  <a:pt x="8764" y="2155"/>
                </a:lnTo>
                <a:cubicBezTo>
                  <a:pt x="8764" y="2250"/>
                  <a:pt x="8835" y="2322"/>
                  <a:pt x="8931" y="2322"/>
                </a:cubicBezTo>
                <a:cubicBezTo>
                  <a:pt x="9014" y="2322"/>
                  <a:pt x="9085" y="2250"/>
                  <a:pt x="9085" y="2155"/>
                </a:cubicBezTo>
                <a:lnTo>
                  <a:pt x="9085" y="1012"/>
                </a:lnTo>
                <a:lnTo>
                  <a:pt x="9085" y="988"/>
                </a:lnTo>
                <a:lnTo>
                  <a:pt x="9085" y="953"/>
                </a:lnTo>
                <a:lnTo>
                  <a:pt x="9085" y="702"/>
                </a:lnTo>
                <a:cubicBezTo>
                  <a:pt x="9109" y="643"/>
                  <a:pt x="9145" y="595"/>
                  <a:pt x="9204" y="595"/>
                </a:cubicBezTo>
                <a:lnTo>
                  <a:pt x="9228" y="595"/>
                </a:lnTo>
                <a:cubicBezTo>
                  <a:pt x="9300" y="595"/>
                  <a:pt x="9359" y="655"/>
                  <a:pt x="9359" y="726"/>
                </a:cubicBezTo>
                <a:lnTo>
                  <a:pt x="9359" y="1322"/>
                </a:lnTo>
                <a:lnTo>
                  <a:pt x="9359" y="1441"/>
                </a:lnTo>
                <a:lnTo>
                  <a:pt x="9359" y="2155"/>
                </a:lnTo>
                <a:cubicBezTo>
                  <a:pt x="9359" y="2250"/>
                  <a:pt x="9431" y="2322"/>
                  <a:pt x="9526" y="2322"/>
                </a:cubicBezTo>
                <a:cubicBezTo>
                  <a:pt x="9609" y="2322"/>
                  <a:pt x="9681" y="2250"/>
                  <a:pt x="9681" y="2155"/>
                </a:cubicBezTo>
                <a:lnTo>
                  <a:pt x="9681" y="1441"/>
                </a:lnTo>
                <a:cubicBezTo>
                  <a:pt x="9681" y="1369"/>
                  <a:pt x="9740" y="1310"/>
                  <a:pt x="9824" y="1310"/>
                </a:cubicBezTo>
                <a:lnTo>
                  <a:pt x="9835" y="1310"/>
                </a:lnTo>
                <a:cubicBezTo>
                  <a:pt x="9907" y="1310"/>
                  <a:pt x="9966" y="1369"/>
                  <a:pt x="9966" y="1441"/>
                </a:cubicBezTo>
                <a:lnTo>
                  <a:pt x="9966" y="2298"/>
                </a:lnTo>
                <a:cubicBezTo>
                  <a:pt x="9978" y="2750"/>
                  <a:pt x="9883" y="3489"/>
                  <a:pt x="9657" y="3620"/>
                </a:cubicBezTo>
                <a:cubicBezTo>
                  <a:pt x="9609" y="3643"/>
                  <a:pt x="9585" y="3703"/>
                  <a:pt x="9585" y="3762"/>
                </a:cubicBezTo>
                <a:lnTo>
                  <a:pt x="9585" y="4358"/>
                </a:lnTo>
                <a:lnTo>
                  <a:pt x="7990" y="4358"/>
                </a:lnTo>
                <a:lnTo>
                  <a:pt x="7990" y="3965"/>
                </a:lnTo>
                <a:cubicBezTo>
                  <a:pt x="7990" y="3905"/>
                  <a:pt x="7954" y="3858"/>
                  <a:pt x="7930" y="3822"/>
                </a:cubicBezTo>
                <a:cubicBezTo>
                  <a:pt x="7466" y="3465"/>
                  <a:pt x="7419" y="3274"/>
                  <a:pt x="7383" y="3036"/>
                </a:cubicBezTo>
                <a:cubicBezTo>
                  <a:pt x="7347" y="2858"/>
                  <a:pt x="7299" y="2655"/>
                  <a:pt x="7109" y="2369"/>
                </a:cubicBezTo>
                <a:cubicBezTo>
                  <a:pt x="6918" y="2096"/>
                  <a:pt x="6930" y="1941"/>
                  <a:pt x="6966" y="1893"/>
                </a:cubicBezTo>
                <a:cubicBezTo>
                  <a:pt x="7026" y="1845"/>
                  <a:pt x="7085" y="1845"/>
                  <a:pt x="7109" y="1845"/>
                </a:cubicBezTo>
                <a:cubicBezTo>
                  <a:pt x="7288" y="1893"/>
                  <a:pt x="7502" y="2179"/>
                  <a:pt x="7585" y="2357"/>
                </a:cubicBezTo>
                <a:cubicBezTo>
                  <a:pt x="7603" y="2418"/>
                  <a:pt x="7658" y="2460"/>
                  <a:pt x="7718" y="2460"/>
                </a:cubicBezTo>
                <a:cubicBezTo>
                  <a:pt x="7741" y="2460"/>
                  <a:pt x="7765" y="2454"/>
                  <a:pt x="7788" y="2441"/>
                </a:cubicBezTo>
                <a:cubicBezTo>
                  <a:pt x="7847" y="2417"/>
                  <a:pt x="7871" y="2357"/>
                  <a:pt x="7871" y="2286"/>
                </a:cubicBezTo>
                <a:lnTo>
                  <a:pt x="7871" y="2262"/>
                </a:lnTo>
                <a:lnTo>
                  <a:pt x="7871" y="1584"/>
                </a:lnTo>
                <a:lnTo>
                  <a:pt x="7871" y="750"/>
                </a:lnTo>
                <a:lnTo>
                  <a:pt x="7871" y="726"/>
                </a:lnTo>
                <a:cubicBezTo>
                  <a:pt x="7871" y="655"/>
                  <a:pt x="7930" y="595"/>
                  <a:pt x="8002" y="595"/>
                </a:cubicBezTo>
                <a:lnTo>
                  <a:pt x="8014" y="595"/>
                </a:lnTo>
                <a:cubicBezTo>
                  <a:pt x="8097" y="595"/>
                  <a:pt x="8157" y="655"/>
                  <a:pt x="8157" y="726"/>
                </a:cubicBezTo>
                <a:lnTo>
                  <a:pt x="8157" y="2143"/>
                </a:lnTo>
                <a:cubicBezTo>
                  <a:pt x="8157" y="2238"/>
                  <a:pt x="8228" y="2310"/>
                  <a:pt x="8311" y="2310"/>
                </a:cubicBezTo>
                <a:cubicBezTo>
                  <a:pt x="8407" y="2310"/>
                  <a:pt x="8478" y="2238"/>
                  <a:pt x="8478" y="2143"/>
                </a:cubicBezTo>
                <a:lnTo>
                  <a:pt x="8478" y="726"/>
                </a:lnTo>
                <a:lnTo>
                  <a:pt x="8478" y="452"/>
                </a:lnTo>
                <a:cubicBezTo>
                  <a:pt x="8478" y="369"/>
                  <a:pt x="8538" y="310"/>
                  <a:pt x="8609" y="310"/>
                </a:cubicBezTo>
                <a:close/>
                <a:moveTo>
                  <a:pt x="1763" y="2941"/>
                </a:moveTo>
                <a:cubicBezTo>
                  <a:pt x="1668" y="3036"/>
                  <a:pt x="1561" y="3179"/>
                  <a:pt x="1537" y="3322"/>
                </a:cubicBezTo>
                <a:cubicBezTo>
                  <a:pt x="1501" y="3477"/>
                  <a:pt x="1537" y="3631"/>
                  <a:pt x="1656" y="3750"/>
                </a:cubicBezTo>
                <a:cubicBezTo>
                  <a:pt x="1668" y="3774"/>
                  <a:pt x="1763" y="3881"/>
                  <a:pt x="1989" y="3881"/>
                </a:cubicBezTo>
                <a:cubicBezTo>
                  <a:pt x="2144" y="3881"/>
                  <a:pt x="2335" y="3834"/>
                  <a:pt x="2573" y="3667"/>
                </a:cubicBezTo>
                <a:cubicBezTo>
                  <a:pt x="2632" y="3620"/>
                  <a:pt x="2692" y="3572"/>
                  <a:pt x="2751" y="3560"/>
                </a:cubicBezTo>
                <a:lnTo>
                  <a:pt x="2751" y="5048"/>
                </a:lnTo>
                <a:lnTo>
                  <a:pt x="656" y="5048"/>
                </a:lnTo>
                <a:lnTo>
                  <a:pt x="656" y="2941"/>
                </a:lnTo>
                <a:close/>
                <a:moveTo>
                  <a:pt x="9824" y="4703"/>
                </a:moveTo>
                <a:lnTo>
                  <a:pt x="9824" y="5108"/>
                </a:lnTo>
                <a:lnTo>
                  <a:pt x="7728" y="5108"/>
                </a:lnTo>
                <a:lnTo>
                  <a:pt x="7728" y="4703"/>
                </a:lnTo>
                <a:close/>
                <a:moveTo>
                  <a:pt x="2751" y="5370"/>
                </a:moveTo>
                <a:lnTo>
                  <a:pt x="2751" y="5775"/>
                </a:lnTo>
                <a:lnTo>
                  <a:pt x="656" y="5775"/>
                </a:lnTo>
                <a:lnTo>
                  <a:pt x="656" y="5370"/>
                </a:lnTo>
                <a:close/>
                <a:moveTo>
                  <a:pt x="4359" y="2858"/>
                </a:moveTo>
                <a:lnTo>
                  <a:pt x="4359" y="2917"/>
                </a:lnTo>
                <a:cubicBezTo>
                  <a:pt x="4359" y="3012"/>
                  <a:pt x="4430" y="3084"/>
                  <a:pt x="4525" y="3084"/>
                </a:cubicBezTo>
                <a:lnTo>
                  <a:pt x="7014" y="3084"/>
                </a:lnTo>
                <a:lnTo>
                  <a:pt x="7014" y="3096"/>
                </a:lnTo>
                <a:cubicBezTo>
                  <a:pt x="7049" y="3369"/>
                  <a:pt x="7109" y="3655"/>
                  <a:pt x="7621" y="4048"/>
                </a:cubicBezTo>
                <a:lnTo>
                  <a:pt x="7621" y="4370"/>
                </a:lnTo>
                <a:lnTo>
                  <a:pt x="7561" y="4370"/>
                </a:lnTo>
                <a:cubicBezTo>
                  <a:pt x="7466" y="4370"/>
                  <a:pt x="7395" y="4441"/>
                  <a:pt x="7395" y="4524"/>
                </a:cubicBezTo>
                <a:lnTo>
                  <a:pt x="7395" y="7013"/>
                </a:lnTo>
                <a:lnTo>
                  <a:pt x="7383" y="7013"/>
                </a:lnTo>
                <a:cubicBezTo>
                  <a:pt x="7109" y="7060"/>
                  <a:pt x="6823" y="7120"/>
                  <a:pt x="6430" y="7620"/>
                </a:cubicBezTo>
                <a:lnTo>
                  <a:pt x="6121" y="7620"/>
                </a:lnTo>
                <a:lnTo>
                  <a:pt x="6121" y="7560"/>
                </a:lnTo>
                <a:cubicBezTo>
                  <a:pt x="6121" y="7477"/>
                  <a:pt x="6037" y="7406"/>
                  <a:pt x="5954" y="7406"/>
                </a:cubicBezTo>
                <a:lnTo>
                  <a:pt x="3466" y="7406"/>
                </a:lnTo>
                <a:lnTo>
                  <a:pt x="3466" y="7382"/>
                </a:lnTo>
                <a:cubicBezTo>
                  <a:pt x="3418" y="7120"/>
                  <a:pt x="3358" y="6834"/>
                  <a:pt x="2858" y="6429"/>
                </a:cubicBezTo>
                <a:lnTo>
                  <a:pt x="2858" y="6120"/>
                </a:lnTo>
                <a:lnTo>
                  <a:pt x="2918" y="6120"/>
                </a:lnTo>
                <a:cubicBezTo>
                  <a:pt x="3001" y="6120"/>
                  <a:pt x="3085" y="6048"/>
                  <a:pt x="3085" y="5953"/>
                </a:cubicBezTo>
                <a:lnTo>
                  <a:pt x="3085" y="3477"/>
                </a:lnTo>
                <a:lnTo>
                  <a:pt x="3097" y="3477"/>
                </a:lnTo>
                <a:cubicBezTo>
                  <a:pt x="3358" y="3429"/>
                  <a:pt x="3644" y="3369"/>
                  <a:pt x="4049" y="2858"/>
                </a:cubicBezTo>
                <a:close/>
                <a:moveTo>
                  <a:pt x="5787" y="7727"/>
                </a:moveTo>
                <a:lnTo>
                  <a:pt x="5787" y="9823"/>
                </a:lnTo>
                <a:lnTo>
                  <a:pt x="5383" y="9823"/>
                </a:lnTo>
                <a:lnTo>
                  <a:pt x="5383" y="7727"/>
                </a:lnTo>
                <a:close/>
                <a:moveTo>
                  <a:pt x="8490" y="6933"/>
                </a:moveTo>
                <a:cubicBezTo>
                  <a:pt x="8530" y="6933"/>
                  <a:pt x="8558" y="6942"/>
                  <a:pt x="8573" y="6953"/>
                </a:cubicBezTo>
                <a:cubicBezTo>
                  <a:pt x="8621" y="7013"/>
                  <a:pt x="8621" y="7072"/>
                  <a:pt x="8621" y="7108"/>
                </a:cubicBezTo>
                <a:cubicBezTo>
                  <a:pt x="8573" y="7287"/>
                  <a:pt x="8288" y="7489"/>
                  <a:pt x="8109" y="7584"/>
                </a:cubicBezTo>
                <a:cubicBezTo>
                  <a:pt x="8026" y="7620"/>
                  <a:pt x="7990" y="7727"/>
                  <a:pt x="8038" y="7799"/>
                </a:cubicBezTo>
                <a:cubicBezTo>
                  <a:pt x="8061" y="7858"/>
                  <a:pt x="8121" y="7894"/>
                  <a:pt x="8204" y="7894"/>
                </a:cubicBezTo>
                <a:lnTo>
                  <a:pt x="9740" y="7894"/>
                </a:lnTo>
                <a:cubicBezTo>
                  <a:pt x="9824" y="7894"/>
                  <a:pt x="9883" y="7953"/>
                  <a:pt x="9883" y="8025"/>
                </a:cubicBezTo>
                <a:lnTo>
                  <a:pt x="9883" y="8037"/>
                </a:lnTo>
                <a:cubicBezTo>
                  <a:pt x="9883" y="8120"/>
                  <a:pt x="9824" y="8180"/>
                  <a:pt x="9740" y="8180"/>
                </a:cubicBezTo>
                <a:lnTo>
                  <a:pt x="8335" y="8180"/>
                </a:lnTo>
                <a:cubicBezTo>
                  <a:pt x="8240" y="8180"/>
                  <a:pt x="8169" y="8251"/>
                  <a:pt x="8169" y="8334"/>
                </a:cubicBezTo>
                <a:cubicBezTo>
                  <a:pt x="8169" y="8430"/>
                  <a:pt x="8240" y="8501"/>
                  <a:pt x="8335" y="8501"/>
                </a:cubicBezTo>
                <a:lnTo>
                  <a:pt x="10026" y="8501"/>
                </a:lnTo>
                <a:cubicBezTo>
                  <a:pt x="10034" y="8500"/>
                  <a:pt x="10043" y="8499"/>
                  <a:pt x="10051" y="8499"/>
                </a:cubicBezTo>
                <a:cubicBezTo>
                  <a:pt x="10121" y="8499"/>
                  <a:pt x="10169" y="8545"/>
                  <a:pt x="10169" y="8620"/>
                </a:cubicBezTo>
                <a:cubicBezTo>
                  <a:pt x="10169" y="8692"/>
                  <a:pt x="10097" y="8751"/>
                  <a:pt x="10026" y="8751"/>
                </a:cubicBezTo>
                <a:lnTo>
                  <a:pt x="8311" y="8751"/>
                </a:lnTo>
                <a:cubicBezTo>
                  <a:pt x="8228" y="8751"/>
                  <a:pt x="8157" y="8834"/>
                  <a:pt x="8157" y="8918"/>
                </a:cubicBezTo>
                <a:cubicBezTo>
                  <a:pt x="8157" y="9013"/>
                  <a:pt x="8228" y="9084"/>
                  <a:pt x="8311" y="9084"/>
                </a:cubicBezTo>
                <a:lnTo>
                  <a:pt x="9776" y="9084"/>
                </a:lnTo>
                <a:cubicBezTo>
                  <a:pt x="9835" y="9096"/>
                  <a:pt x="9883" y="9144"/>
                  <a:pt x="9883" y="9204"/>
                </a:cubicBezTo>
                <a:lnTo>
                  <a:pt x="9883" y="9215"/>
                </a:lnTo>
                <a:cubicBezTo>
                  <a:pt x="9883" y="9287"/>
                  <a:pt x="9824" y="9346"/>
                  <a:pt x="9752" y="9346"/>
                </a:cubicBezTo>
                <a:lnTo>
                  <a:pt x="8323" y="9346"/>
                </a:lnTo>
                <a:cubicBezTo>
                  <a:pt x="8228" y="9346"/>
                  <a:pt x="8157" y="9430"/>
                  <a:pt x="8157" y="9513"/>
                </a:cubicBezTo>
                <a:cubicBezTo>
                  <a:pt x="8157" y="9608"/>
                  <a:pt x="8228" y="9680"/>
                  <a:pt x="8323" y="9680"/>
                </a:cubicBezTo>
                <a:lnTo>
                  <a:pt x="9038" y="9680"/>
                </a:lnTo>
                <a:cubicBezTo>
                  <a:pt x="9109" y="9680"/>
                  <a:pt x="9169" y="9739"/>
                  <a:pt x="9169" y="9811"/>
                </a:cubicBezTo>
                <a:lnTo>
                  <a:pt x="9169" y="9823"/>
                </a:lnTo>
                <a:cubicBezTo>
                  <a:pt x="9169" y="9906"/>
                  <a:pt x="9109" y="9966"/>
                  <a:pt x="9038" y="9966"/>
                </a:cubicBezTo>
                <a:lnTo>
                  <a:pt x="8181" y="9966"/>
                </a:lnTo>
                <a:cubicBezTo>
                  <a:pt x="8151" y="9967"/>
                  <a:pt x="8120" y="9967"/>
                  <a:pt x="8088" y="9967"/>
                </a:cubicBezTo>
                <a:cubicBezTo>
                  <a:pt x="7740" y="9967"/>
                  <a:pt x="7288" y="9907"/>
                  <a:pt x="7026" y="9787"/>
                </a:cubicBezTo>
                <a:lnTo>
                  <a:pt x="7014" y="9763"/>
                </a:lnTo>
                <a:cubicBezTo>
                  <a:pt x="6978" y="9727"/>
                  <a:pt x="6930" y="9704"/>
                  <a:pt x="6895" y="9704"/>
                </a:cubicBezTo>
                <a:cubicBezTo>
                  <a:pt x="6871" y="9692"/>
                  <a:pt x="6859" y="9680"/>
                  <a:pt x="6847" y="9644"/>
                </a:cubicBezTo>
                <a:cubicBezTo>
                  <a:pt x="6811" y="9608"/>
                  <a:pt x="6752" y="9573"/>
                  <a:pt x="6692" y="9573"/>
                </a:cubicBezTo>
                <a:lnTo>
                  <a:pt x="6097" y="9573"/>
                </a:lnTo>
                <a:lnTo>
                  <a:pt x="6097" y="7977"/>
                </a:lnTo>
                <a:lnTo>
                  <a:pt x="6502" y="7977"/>
                </a:lnTo>
                <a:cubicBezTo>
                  <a:pt x="6561" y="7977"/>
                  <a:pt x="6609" y="7953"/>
                  <a:pt x="6633" y="7918"/>
                </a:cubicBezTo>
                <a:cubicBezTo>
                  <a:pt x="6990" y="7453"/>
                  <a:pt x="7192" y="7418"/>
                  <a:pt x="7430" y="7370"/>
                </a:cubicBezTo>
                <a:cubicBezTo>
                  <a:pt x="7609" y="7334"/>
                  <a:pt x="7811" y="7299"/>
                  <a:pt x="8097" y="7108"/>
                </a:cubicBezTo>
                <a:cubicBezTo>
                  <a:pt x="8274" y="6972"/>
                  <a:pt x="8407" y="6933"/>
                  <a:pt x="8490" y="6933"/>
                </a:cubicBezTo>
                <a:close/>
                <a:moveTo>
                  <a:pt x="2501" y="6132"/>
                </a:moveTo>
                <a:lnTo>
                  <a:pt x="2501" y="6537"/>
                </a:lnTo>
                <a:cubicBezTo>
                  <a:pt x="2501" y="6596"/>
                  <a:pt x="2525" y="6644"/>
                  <a:pt x="2561" y="6668"/>
                </a:cubicBezTo>
                <a:cubicBezTo>
                  <a:pt x="3025" y="7025"/>
                  <a:pt x="3061" y="7227"/>
                  <a:pt x="3108" y="7465"/>
                </a:cubicBezTo>
                <a:cubicBezTo>
                  <a:pt x="3120" y="7501"/>
                  <a:pt x="3120" y="7560"/>
                  <a:pt x="3144" y="7608"/>
                </a:cubicBezTo>
                <a:cubicBezTo>
                  <a:pt x="3168" y="7763"/>
                  <a:pt x="3228" y="7918"/>
                  <a:pt x="3382" y="8120"/>
                </a:cubicBezTo>
                <a:cubicBezTo>
                  <a:pt x="3597" y="8382"/>
                  <a:pt x="3585" y="8537"/>
                  <a:pt x="3561" y="8596"/>
                </a:cubicBezTo>
                <a:cubicBezTo>
                  <a:pt x="3501" y="8632"/>
                  <a:pt x="3442" y="8632"/>
                  <a:pt x="3406" y="8632"/>
                </a:cubicBezTo>
                <a:cubicBezTo>
                  <a:pt x="3228" y="8596"/>
                  <a:pt x="3025" y="8311"/>
                  <a:pt x="2930" y="8132"/>
                </a:cubicBezTo>
                <a:cubicBezTo>
                  <a:pt x="2896" y="8064"/>
                  <a:pt x="2838" y="8033"/>
                  <a:pt x="2778" y="8033"/>
                </a:cubicBezTo>
                <a:cubicBezTo>
                  <a:pt x="2753" y="8033"/>
                  <a:pt x="2728" y="8038"/>
                  <a:pt x="2704" y="8049"/>
                </a:cubicBezTo>
                <a:cubicBezTo>
                  <a:pt x="2644" y="8084"/>
                  <a:pt x="2620" y="8144"/>
                  <a:pt x="2620" y="8215"/>
                </a:cubicBezTo>
                <a:lnTo>
                  <a:pt x="2620" y="8239"/>
                </a:lnTo>
                <a:lnTo>
                  <a:pt x="2620" y="8918"/>
                </a:lnTo>
                <a:lnTo>
                  <a:pt x="2620" y="9751"/>
                </a:lnTo>
                <a:lnTo>
                  <a:pt x="2620" y="9763"/>
                </a:lnTo>
                <a:cubicBezTo>
                  <a:pt x="2620" y="9846"/>
                  <a:pt x="2561" y="9906"/>
                  <a:pt x="2489" y="9906"/>
                </a:cubicBezTo>
                <a:lnTo>
                  <a:pt x="2466" y="9906"/>
                </a:lnTo>
                <a:cubicBezTo>
                  <a:pt x="2394" y="9906"/>
                  <a:pt x="2335" y="9846"/>
                  <a:pt x="2335" y="9763"/>
                </a:cubicBezTo>
                <a:lnTo>
                  <a:pt x="2335" y="8358"/>
                </a:lnTo>
                <a:cubicBezTo>
                  <a:pt x="2335" y="8263"/>
                  <a:pt x="2263" y="8191"/>
                  <a:pt x="2168" y="8191"/>
                </a:cubicBezTo>
                <a:cubicBezTo>
                  <a:pt x="2085" y="8191"/>
                  <a:pt x="2013" y="8263"/>
                  <a:pt x="2013" y="8358"/>
                </a:cubicBezTo>
                <a:lnTo>
                  <a:pt x="2013" y="9763"/>
                </a:lnTo>
                <a:lnTo>
                  <a:pt x="2013" y="10049"/>
                </a:lnTo>
                <a:cubicBezTo>
                  <a:pt x="2013" y="10120"/>
                  <a:pt x="1954" y="10180"/>
                  <a:pt x="1870" y="10180"/>
                </a:cubicBezTo>
                <a:lnTo>
                  <a:pt x="1858" y="10180"/>
                </a:lnTo>
                <a:cubicBezTo>
                  <a:pt x="1787" y="10180"/>
                  <a:pt x="1727" y="10120"/>
                  <a:pt x="1727" y="10049"/>
                </a:cubicBezTo>
                <a:lnTo>
                  <a:pt x="1727" y="9811"/>
                </a:lnTo>
                <a:lnTo>
                  <a:pt x="1727" y="9763"/>
                </a:lnTo>
                <a:lnTo>
                  <a:pt x="1727" y="9394"/>
                </a:lnTo>
                <a:lnTo>
                  <a:pt x="1727" y="9370"/>
                </a:lnTo>
                <a:lnTo>
                  <a:pt x="1727" y="8334"/>
                </a:lnTo>
                <a:cubicBezTo>
                  <a:pt x="1727" y="8251"/>
                  <a:pt x="1656" y="8180"/>
                  <a:pt x="1561" y="8180"/>
                </a:cubicBezTo>
                <a:cubicBezTo>
                  <a:pt x="1477" y="8180"/>
                  <a:pt x="1394" y="8251"/>
                  <a:pt x="1394" y="8334"/>
                </a:cubicBezTo>
                <a:lnTo>
                  <a:pt x="1394" y="9489"/>
                </a:lnTo>
                <a:lnTo>
                  <a:pt x="1394" y="9513"/>
                </a:lnTo>
                <a:lnTo>
                  <a:pt x="1394" y="9549"/>
                </a:lnTo>
                <a:lnTo>
                  <a:pt x="1394" y="9799"/>
                </a:lnTo>
                <a:cubicBezTo>
                  <a:pt x="1382" y="9858"/>
                  <a:pt x="1334" y="9906"/>
                  <a:pt x="1275" y="9906"/>
                </a:cubicBezTo>
                <a:lnTo>
                  <a:pt x="1263" y="9906"/>
                </a:lnTo>
                <a:cubicBezTo>
                  <a:pt x="1192" y="9906"/>
                  <a:pt x="1132" y="9846"/>
                  <a:pt x="1132" y="9763"/>
                </a:cubicBezTo>
                <a:lnTo>
                  <a:pt x="1132" y="9168"/>
                </a:lnTo>
                <a:lnTo>
                  <a:pt x="1132" y="9049"/>
                </a:lnTo>
                <a:lnTo>
                  <a:pt x="1132" y="8334"/>
                </a:lnTo>
                <a:cubicBezTo>
                  <a:pt x="1132" y="8251"/>
                  <a:pt x="1061" y="8180"/>
                  <a:pt x="965" y="8180"/>
                </a:cubicBezTo>
                <a:cubicBezTo>
                  <a:pt x="882" y="8180"/>
                  <a:pt x="799" y="8251"/>
                  <a:pt x="799" y="8334"/>
                </a:cubicBezTo>
                <a:lnTo>
                  <a:pt x="799" y="9049"/>
                </a:lnTo>
                <a:cubicBezTo>
                  <a:pt x="799" y="9132"/>
                  <a:pt x="739" y="9192"/>
                  <a:pt x="668" y="9192"/>
                </a:cubicBezTo>
                <a:lnTo>
                  <a:pt x="656" y="9192"/>
                </a:lnTo>
                <a:cubicBezTo>
                  <a:pt x="584" y="9192"/>
                  <a:pt x="525" y="9132"/>
                  <a:pt x="525" y="9049"/>
                </a:cubicBezTo>
                <a:lnTo>
                  <a:pt x="525" y="8203"/>
                </a:lnTo>
                <a:cubicBezTo>
                  <a:pt x="501" y="7739"/>
                  <a:pt x="608" y="7013"/>
                  <a:pt x="834" y="6882"/>
                </a:cubicBezTo>
                <a:cubicBezTo>
                  <a:pt x="882" y="6846"/>
                  <a:pt x="906" y="6787"/>
                  <a:pt x="906" y="6727"/>
                </a:cubicBezTo>
                <a:lnTo>
                  <a:pt x="906" y="6132"/>
                </a:lnTo>
                <a:close/>
                <a:moveTo>
                  <a:pt x="8621" y="0"/>
                </a:moveTo>
                <a:cubicBezTo>
                  <a:pt x="8407" y="0"/>
                  <a:pt x="8240" y="143"/>
                  <a:pt x="8181" y="321"/>
                </a:cubicBezTo>
                <a:cubicBezTo>
                  <a:pt x="8145" y="298"/>
                  <a:pt x="8085" y="286"/>
                  <a:pt x="8038" y="286"/>
                </a:cubicBezTo>
                <a:lnTo>
                  <a:pt x="8026" y="286"/>
                </a:lnTo>
                <a:cubicBezTo>
                  <a:pt x="7942" y="286"/>
                  <a:pt x="7859" y="298"/>
                  <a:pt x="7800" y="345"/>
                </a:cubicBezTo>
                <a:lnTo>
                  <a:pt x="4549" y="345"/>
                </a:lnTo>
                <a:cubicBezTo>
                  <a:pt x="4466" y="345"/>
                  <a:pt x="4394" y="417"/>
                  <a:pt x="4394" y="512"/>
                </a:cubicBezTo>
                <a:lnTo>
                  <a:pt x="4394" y="619"/>
                </a:lnTo>
                <a:lnTo>
                  <a:pt x="3870" y="619"/>
                </a:lnTo>
                <a:cubicBezTo>
                  <a:pt x="3704" y="441"/>
                  <a:pt x="3418" y="321"/>
                  <a:pt x="2977" y="262"/>
                </a:cubicBezTo>
                <a:cubicBezTo>
                  <a:pt x="2632" y="214"/>
                  <a:pt x="2335" y="214"/>
                  <a:pt x="2311" y="214"/>
                </a:cubicBezTo>
                <a:lnTo>
                  <a:pt x="1453" y="214"/>
                </a:lnTo>
                <a:cubicBezTo>
                  <a:pt x="1203" y="214"/>
                  <a:pt x="1001" y="417"/>
                  <a:pt x="1001" y="679"/>
                </a:cubicBezTo>
                <a:lnTo>
                  <a:pt x="1001" y="691"/>
                </a:lnTo>
                <a:cubicBezTo>
                  <a:pt x="1001" y="738"/>
                  <a:pt x="1001" y="774"/>
                  <a:pt x="1013" y="822"/>
                </a:cubicBezTo>
                <a:lnTo>
                  <a:pt x="739" y="822"/>
                </a:lnTo>
                <a:cubicBezTo>
                  <a:pt x="489" y="822"/>
                  <a:pt x="287" y="1036"/>
                  <a:pt x="287" y="1286"/>
                </a:cubicBezTo>
                <a:lnTo>
                  <a:pt x="287" y="1298"/>
                </a:lnTo>
                <a:cubicBezTo>
                  <a:pt x="287" y="1357"/>
                  <a:pt x="299" y="1405"/>
                  <a:pt x="310" y="1453"/>
                </a:cubicBezTo>
                <a:cubicBezTo>
                  <a:pt x="132" y="1512"/>
                  <a:pt x="1" y="1691"/>
                  <a:pt x="1" y="1881"/>
                </a:cubicBezTo>
                <a:lnTo>
                  <a:pt x="1" y="1893"/>
                </a:lnTo>
                <a:cubicBezTo>
                  <a:pt x="1" y="2107"/>
                  <a:pt x="132" y="2262"/>
                  <a:pt x="310" y="2322"/>
                </a:cubicBezTo>
                <a:cubicBezTo>
                  <a:pt x="299" y="2369"/>
                  <a:pt x="287" y="2429"/>
                  <a:pt x="287" y="2477"/>
                </a:cubicBezTo>
                <a:lnTo>
                  <a:pt x="287" y="2488"/>
                </a:lnTo>
                <a:cubicBezTo>
                  <a:pt x="287" y="2560"/>
                  <a:pt x="299" y="2655"/>
                  <a:pt x="346" y="2715"/>
                </a:cubicBezTo>
                <a:lnTo>
                  <a:pt x="346" y="5953"/>
                </a:lnTo>
                <a:cubicBezTo>
                  <a:pt x="346" y="6048"/>
                  <a:pt x="418" y="6120"/>
                  <a:pt x="501" y="6120"/>
                </a:cubicBezTo>
                <a:lnTo>
                  <a:pt x="608" y="6120"/>
                </a:lnTo>
                <a:lnTo>
                  <a:pt x="608" y="6644"/>
                </a:lnTo>
                <a:cubicBezTo>
                  <a:pt x="430" y="6810"/>
                  <a:pt x="310" y="7084"/>
                  <a:pt x="251" y="7537"/>
                </a:cubicBezTo>
                <a:cubicBezTo>
                  <a:pt x="203" y="7882"/>
                  <a:pt x="203" y="8180"/>
                  <a:pt x="203" y="8203"/>
                </a:cubicBezTo>
                <a:lnTo>
                  <a:pt x="203" y="9049"/>
                </a:lnTo>
                <a:cubicBezTo>
                  <a:pt x="203" y="9311"/>
                  <a:pt x="418" y="9513"/>
                  <a:pt x="668" y="9513"/>
                </a:cubicBezTo>
                <a:lnTo>
                  <a:pt x="680" y="9513"/>
                </a:lnTo>
                <a:cubicBezTo>
                  <a:pt x="727" y="9513"/>
                  <a:pt x="775" y="9513"/>
                  <a:pt x="822" y="9501"/>
                </a:cubicBezTo>
                <a:lnTo>
                  <a:pt x="822" y="9763"/>
                </a:lnTo>
                <a:cubicBezTo>
                  <a:pt x="822" y="10025"/>
                  <a:pt x="1025" y="10227"/>
                  <a:pt x="1275" y="10227"/>
                </a:cubicBezTo>
                <a:lnTo>
                  <a:pt x="1299" y="10227"/>
                </a:lnTo>
                <a:cubicBezTo>
                  <a:pt x="1358" y="10227"/>
                  <a:pt x="1394" y="10216"/>
                  <a:pt x="1442" y="10204"/>
                </a:cubicBezTo>
                <a:cubicBezTo>
                  <a:pt x="1501" y="10382"/>
                  <a:pt x="1680" y="10513"/>
                  <a:pt x="1870" y="10513"/>
                </a:cubicBezTo>
                <a:lnTo>
                  <a:pt x="1894" y="10513"/>
                </a:lnTo>
                <a:cubicBezTo>
                  <a:pt x="2096" y="10513"/>
                  <a:pt x="2263" y="10382"/>
                  <a:pt x="2323" y="10204"/>
                </a:cubicBezTo>
                <a:cubicBezTo>
                  <a:pt x="2370" y="10216"/>
                  <a:pt x="2430" y="10227"/>
                  <a:pt x="2466" y="10227"/>
                </a:cubicBezTo>
                <a:lnTo>
                  <a:pt x="2489" y="10227"/>
                </a:lnTo>
                <a:cubicBezTo>
                  <a:pt x="2561" y="10227"/>
                  <a:pt x="2644" y="10216"/>
                  <a:pt x="2704" y="10168"/>
                </a:cubicBezTo>
                <a:lnTo>
                  <a:pt x="3323" y="10168"/>
                </a:lnTo>
                <a:cubicBezTo>
                  <a:pt x="3406" y="10168"/>
                  <a:pt x="3478" y="10096"/>
                  <a:pt x="3478" y="10001"/>
                </a:cubicBezTo>
                <a:cubicBezTo>
                  <a:pt x="3478" y="9918"/>
                  <a:pt x="3406" y="9846"/>
                  <a:pt x="3323" y="9846"/>
                </a:cubicBezTo>
                <a:lnTo>
                  <a:pt x="2942" y="9846"/>
                </a:lnTo>
                <a:lnTo>
                  <a:pt x="2942" y="9763"/>
                </a:lnTo>
                <a:lnTo>
                  <a:pt x="2942" y="9751"/>
                </a:lnTo>
                <a:lnTo>
                  <a:pt x="2942" y="8918"/>
                </a:lnTo>
                <a:lnTo>
                  <a:pt x="2942" y="8727"/>
                </a:lnTo>
                <a:cubicBezTo>
                  <a:pt x="3049" y="8834"/>
                  <a:pt x="3180" y="8930"/>
                  <a:pt x="3335" y="8965"/>
                </a:cubicBezTo>
                <a:cubicBezTo>
                  <a:pt x="3358" y="8977"/>
                  <a:pt x="3406" y="8977"/>
                  <a:pt x="3442" y="8977"/>
                </a:cubicBezTo>
                <a:cubicBezTo>
                  <a:pt x="3561" y="8977"/>
                  <a:pt x="3656" y="8930"/>
                  <a:pt x="3763" y="8858"/>
                </a:cubicBezTo>
                <a:cubicBezTo>
                  <a:pt x="3775" y="8846"/>
                  <a:pt x="4120" y="8549"/>
                  <a:pt x="3680" y="7941"/>
                </a:cubicBezTo>
                <a:cubicBezTo>
                  <a:pt x="3632" y="7882"/>
                  <a:pt x="3585" y="7822"/>
                  <a:pt x="3573" y="7763"/>
                </a:cubicBezTo>
                <a:lnTo>
                  <a:pt x="5061" y="7763"/>
                </a:lnTo>
                <a:lnTo>
                  <a:pt x="5061" y="9858"/>
                </a:lnTo>
                <a:lnTo>
                  <a:pt x="3835" y="9858"/>
                </a:lnTo>
                <a:cubicBezTo>
                  <a:pt x="3751" y="9858"/>
                  <a:pt x="3680" y="9930"/>
                  <a:pt x="3680" y="10025"/>
                </a:cubicBezTo>
                <a:cubicBezTo>
                  <a:pt x="3680" y="10108"/>
                  <a:pt x="3751" y="10180"/>
                  <a:pt x="3835" y="10180"/>
                </a:cubicBezTo>
                <a:lnTo>
                  <a:pt x="5966" y="10180"/>
                </a:lnTo>
                <a:cubicBezTo>
                  <a:pt x="6061" y="10180"/>
                  <a:pt x="6133" y="10108"/>
                  <a:pt x="6133" y="10025"/>
                </a:cubicBezTo>
                <a:lnTo>
                  <a:pt x="6133" y="9918"/>
                </a:lnTo>
                <a:lnTo>
                  <a:pt x="6657" y="9918"/>
                </a:lnTo>
                <a:cubicBezTo>
                  <a:pt x="6811" y="10096"/>
                  <a:pt x="7097" y="10216"/>
                  <a:pt x="7549" y="10275"/>
                </a:cubicBezTo>
                <a:cubicBezTo>
                  <a:pt x="7811" y="10323"/>
                  <a:pt x="8061" y="10323"/>
                  <a:pt x="8169" y="10323"/>
                </a:cubicBezTo>
                <a:lnTo>
                  <a:pt x="9062" y="10323"/>
                </a:lnTo>
                <a:cubicBezTo>
                  <a:pt x="9312" y="10323"/>
                  <a:pt x="9526" y="10108"/>
                  <a:pt x="9526" y="9858"/>
                </a:cubicBezTo>
                <a:lnTo>
                  <a:pt x="9526" y="9846"/>
                </a:lnTo>
                <a:cubicBezTo>
                  <a:pt x="9526" y="9799"/>
                  <a:pt x="9526" y="9751"/>
                  <a:pt x="9514" y="9704"/>
                </a:cubicBezTo>
                <a:lnTo>
                  <a:pt x="9776" y="9704"/>
                </a:lnTo>
                <a:cubicBezTo>
                  <a:pt x="10026" y="9704"/>
                  <a:pt x="10240" y="9501"/>
                  <a:pt x="10240" y="9251"/>
                </a:cubicBezTo>
                <a:lnTo>
                  <a:pt x="10240" y="9227"/>
                </a:lnTo>
                <a:cubicBezTo>
                  <a:pt x="10240" y="9168"/>
                  <a:pt x="10228" y="9132"/>
                  <a:pt x="10205" y="9084"/>
                </a:cubicBezTo>
                <a:cubicBezTo>
                  <a:pt x="10383" y="9025"/>
                  <a:pt x="10514" y="8846"/>
                  <a:pt x="10514" y="8656"/>
                </a:cubicBezTo>
                <a:lnTo>
                  <a:pt x="10514" y="8632"/>
                </a:lnTo>
                <a:cubicBezTo>
                  <a:pt x="10502" y="8418"/>
                  <a:pt x="10371" y="8239"/>
                  <a:pt x="10193" y="8180"/>
                </a:cubicBezTo>
                <a:cubicBezTo>
                  <a:pt x="10205" y="8132"/>
                  <a:pt x="10228" y="8072"/>
                  <a:pt x="10228" y="8025"/>
                </a:cubicBezTo>
                <a:lnTo>
                  <a:pt x="10228" y="8013"/>
                </a:lnTo>
                <a:cubicBezTo>
                  <a:pt x="10228" y="7941"/>
                  <a:pt x="10205" y="7846"/>
                  <a:pt x="10169" y="7787"/>
                </a:cubicBezTo>
                <a:lnTo>
                  <a:pt x="10169" y="6263"/>
                </a:lnTo>
                <a:cubicBezTo>
                  <a:pt x="10169" y="6179"/>
                  <a:pt x="10086" y="6108"/>
                  <a:pt x="10002" y="6108"/>
                </a:cubicBezTo>
                <a:cubicBezTo>
                  <a:pt x="9907" y="6108"/>
                  <a:pt x="9835" y="6179"/>
                  <a:pt x="9835" y="6263"/>
                </a:cubicBezTo>
                <a:lnTo>
                  <a:pt x="9835" y="7560"/>
                </a:lnTo>
                <a:lnTo>
                  <a:pt x="8716" y="7560"/>
                </a:lnTo>
                <a:cubicBezTo>
                  <a:pt x="8823" y="7453"/>
                  <a:pt x="8931" y="7322"/>
                  <a:pt x="8954" y="7179"/>
                </a:cubicBezTo>
                <a:cubicBezTo>
                  <a:pt x="8990" y="7025"/>
                  <a:pt x="8954" y="6858"/>
                  <a:pt x="8835" y="6751"/>
                </a:cubicBezTo>
                <a:cubicBezTo>
                  <a:pt x="8828" y="6736"/>
                  <a:pt x="8715" y="6608"/>
                  <a:pt x="8492" y="6608"/>
                </a:cubicBezTo>
                <a:cubicBezTo>
                  <a:pt x="8347" y="6608"/>
                  <a:pt x="8157" y="6661"/>
                  <a:pt x="7919" y="6834"/>
                </a:cubicBezTo>
                <a:cubicBezTo>
                  <a:pt x="7859" y="6882"/>
                  <a:pt x="7800" y="6929"/>
                  <a:pt x="7740" y="6941"/>
                </a:cubicBezTo>
                <a:lnTo>
                  <a:pt x="7740" y="5453"/>
                </a:lnTo>
                <a:lnTo>
                  <a:pt x="9835" y="5453"/>
                </a:lnTo>
                <a:lnTo>
                  <a:pt x="9835" y="5703"/>
                </a:lnTo>
                <a:cubicBezTo>
                  <a:pt x="9835" y="5798"/>
                  <a:pt x="9907" y="5870"/>
                  <a:pt x="10002" y="5870"/>
                </a:cubicBezTo>
                <a:cubicBezTo>
                  <a:pt x="10086" y="5870"/>
                  <a:pt x="10169" y="5798"/>
                  <a:pt x="10169" y="5703"/>
                </a:cubicBezTo>
                <a:lnTo>
                  <a:pt x="10169" y="4560"/>
                </a:lnTo>
                <a:cubicBezTo>
                  <a:pt x="10169" y="4465"/>
                  <a:pt x="10086" y="4393"/>
                  <a:pt x="10002" y="4393"/>
                </a:cubicBezTo>
                <a:lnTo>
                  <a:pt x="9895" y="4393"/>
                </a:lnTo>
                <a:lnTo>
                  <a:pt x="9895" y="3870"/>
                </a:lnTo>
                <a:cubicBezTo>
                  <a:pt x="10074" y="3715"/>
                  <a:pt x="10193" y="3429"/>
                  <a:pt x="10252" y="2977"/>
                </a:cubicBezTo>
                <a:cubicBezTo>
                  <a:pt x="10300" y="2643"/>
                  <a:pt x="10300" y="2346"/>
                  <a:pt x="10300" y="2310"/>
                </a:cubicBezTo>
                <a:lnTo>
                  <a:pt x="10300" y="1464"/>
                </a:lnTo>
                <a:cubicBezTo>
                  <a:pt x="10300" y="1203"/>
                  <a:pt x="10086" y="1000"/>
                  <a:pt x="9835" y="1000"/>
                </a:cubicBezTo>
                <a:lnTo>
                  <a:pt x="9824" y="1000"/>
                </a:lnTo>
                <a:cubicBezTo>
                  <a:pt x="9776" y="1000"/>
                  <a:pt x="9728" y="1000"/>
                  <a:pt x="9693" y="1012"/>
                </a:cubicBezTo>
                <a:lnTo>
                  <a:pt x="9693" y="750"/>
                </a:lnTo>
                <a:cubicBezTo>
                  <a:pt x="9693" y="500"/>
                  <a:pt x="9478" y="286"/>
                  <a:pt x="9228" y="286"/>
                </a:cubicBezTo>
                <a:lnTo>
                  <a:pt x="9216" y="286"/>
                </a:lnTo>
                <a:cubicBezTo>
                  <a:pt x="9157" y="286"/>
                  <a:pt x="9109" y="298"/>
                  <a:pt x="9062" y="321"/>
                </a:cubicBezTo>
                <a:cubicBezTo>
                  <a:pt x="9002" y="143"/>
                  <a:pt x="8823" y="0"/>
                  <a:pt x="8633" y="0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3579;p63"/>
          <p:cNvGrpSpPr/>
          <p:nvPr/>
        </p:nvGrpSpPr>
        <p:grpSpPr>
          <a:xfrm>
            <a:off x="7176582" y="2602320"/>
            <a:ext cx="490142" cy="537088"/>
            <a:chOff x="853568" y="1975538"/>
            <a:chExt cx="337334" cy="353599"/>
          </a:xfrm>
          <a:solidFill>
            <a:srgbClr val="FDFDFD"/>
          </a:solidFill>
        </p:grpSpPr>
        <p:sp>
          <p:nvSpPr>
            <p:cNvPr id="121" name="Google Shape;13580;p63"/>
            <p:cNvSpPr/>
            <p:nvPr/>
          </p:nvSpPr>
          <p:spPr>
            <a:xfrm>
              <a:off x="853568" y="1975538"/>
              <a:ext cx="337334" cy="353599"/>
            </a:xfrm>
            <a:custGeom>
              <a:avLst/>
              <a:gdLst/>
              <a:ahLst/>
              <a:cxnLst/>
              <a:rect l="l" t="t" r="r" b="b"/>
              <a:pathLst>
                <a:path w="10598" h="11109" extrusionOk="0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581;p63"/>
            <p:cNvSpPr/>
            <p:nvPr/>
          </p:nvSpPr>
          <p:spPr>
            <a:xfrm>
              <a:off x="938458" y="2136979"/>
              <a:ext cx="166789" cy="76742"/>
            </a:xfrm>
            <a:custGeom>
              <a:avLst/>
              <a:gdLst/>
              <a:ahLst/>
              <a:cxnLst/>
              <a:rect l="l" t="t" r="r" b="b"/>
              <a:pathLst>
                <a:path w="5240" h="2411" extrusionOk="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582;p63"/>
            <p:cNvSpPr/>
            <p:nvPr/>
          </p:nvSpPr>
          <p:spPr>
            <a:xfrm>
              <a:off x="938840" y="2227377"/>
              <a:ext cx="166407" cy="76774"/>
            </a:xfrm>
            <a:custGeom>
              <a:avLst/>
              <a:gdLst/>
              <a:ahLst/>
              <a:cxnLst/>
              <a:rect l="l" t="t" r="r" b="b"/>
              <a:pathLst>
                <a:path w="5228" h="2412" extrusionOk="0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583;p63"/>
            <p:cNvSpPr/>
            <p:nvPr/>
          </p:nvSpPr>
          <p:spPr>
            <a:xfrm>
              <a:off x="1007052" y="2185106"/>
              <a:ext cx="19003" cy="70153"/>
            </a:xfrm>
            <a:custGeom>
              <a:avLst/>
              <a:gdLst/>
              <a:ahLst/>
              <a:cxnLst/>
              <a:rect l="l" t="t" r="r" b="b"/>
              <a:pathLst>
                <a:path w="597" h="2204" extrusionOk="0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ight Arrow 4"/>
          <p:cNvSpPr/>
          <p:nvPr/>
        </p:nvSpPr>
        <p:spPr>
          <a:xfrm>
            <a:off x="6671905" y="2806855"/>
            <a:ext cx="550190" cy="381866"/>
          </a:xfrm>
          <a:prstGeom prst="rightArrow">
            <a:avLst/>
          </a:prstGeom>
          <a:solidFill>
            <a:srgbClr val="FDFDFD"/>
          </a:solidFill>
          <a:ln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Google Shape;704;p36"/>
          <p:cNvSpPr txBox="1">
            <a:spLocks/>
          </p:cNvSpPr>
          <p:nvPr/>
        </p:nvSpPr>
        <p:spPr>
          <a:xfrm>
            <a:off x="7633046" y="2571749"/>
            <a:ext cx="1818194" cy="144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Font typeface="Fira Sans Condensed Light"/>
              <a:buNone/>
            </a:pPr>
            <a:r>
              <a:rPr lang="en-US" sz="1400" dirty="0" smtClean="0"/>
              <a:t>Best Accuracy: 56%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Font typeface="Fira Sans Condensed Light"/>
              <a:buNone/>
            </a:pPr>
            <a:r>
              <a:rPr lang="en-US" sz="1400" dirty="0" smtClean="0"/>
              <a:t>Best Precision: 59%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Font typeface="Fira Sans Condensed Light"/>
              <a:buNone/>
            </a:pPr>
            <a:r>
              <a:rPr lang="en-US" sz="1400" dirty="0" smtClean="0"/>
              <a:t>Epochs: 25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Font typeface="Fira Sans Condensed Light"/>
              <a:buNone/>
            </a:pPr>
            <a:r>
              <a:rPr lang="en-US" sz="1400" dirty="0" smtClean="0"/>
              <a:t>Neurons: 32***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Font typeface="Fira Sans Condensed Light"/>
              <a:buNone/>
            </a:pPr>
            <a:r>
              <a:rPr lang="en-US" sz="1400" dirty="0" smtClean="0"/>
              <a:t>Optimizer: Adam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Font typeface="Fira Sans Condensed Light"/>
              <a:buNone/>
            </a:pPr>
            <a:r>
              <a:rPr lang="en-US" sz="1400" dirty="0" smtClean="0"/>
              <a:t>Activation Function: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Font typeface="Fira Sans Condensed Light"/>
              <a:buNone/>
            </a:pPr>
            <a:r>
              <a:rPr lang="en-US" sz="1400" dirty="0" smtClean="0"/>
              <a:t>“</a:t>
            </a:r>
            <a:r>
              <a:rPr lang="en-US" sz="1400" dirty="0" err="1" smtClean="0"/>
              <a:t>Relu</a:t>
            </a:r>
            <a:r>
              <a:rPr lang="en-US" sz="1400" dirty="0" smtClean="0"/>
              <a:t>”</a:t>
            </a:r>
          </a:p>
        </p:txBody>
      </p:sp>
      <p:sp>
        <p:nvSpPr>
          <p:cNvPr id="84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18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Webcam Results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" y="1270861"/>
            <a:ext cx="2905932" cy="19062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03" y="3076413"/>
            <a:ext cx="2805194" cy="1879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24" y="1270861"/>
            <a:ext cx="2906132" cy="1906292"/>
          </a:xfrm>
          <a:prstGeom prst="rect">
            <a:avLst/>
          </a:prstGeom>
        </p:spPr>
      </p:pic>
      <p:sp>
        <p:nvSpPr>
          <p:cNvPr id="6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19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  <p:sp>
        <p:nvSpPr>
          <p:cNvPr id="7" name="Google Shape;103;p24"/>
          <p:cNvSpPr txBox="1">
            <a:spLocks/>
          </p:cNvSpPr>
          <p:nvPr/>
        </p:nvSpPr>
        <p:spPr>
          <a:xfrm>
            <a:off x="1211942" y="3223287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Sad</a:t>
            </a:r>
            <a:endParaRPr lang="en-US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  <p:sp>
        <p:nvSpPr>
          <p:cNvPr id="8" name="Google Shape;103;p24"/>
          <p:cNvSpPr txBox="1">
            <a:spLocks/>
          </p:cNvSpPr>
          <p:nvPr/>
        </p:nvSpPr>
        <p:spPr>
          <a:xfrm>
            <a:off x="4163396" y="2635809"/>
            <a:ext cx="920553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Neutral</a:t>
            </a:r>
            <a:endParaRPr lang="en-US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  <p:sp>
        <p:nvSpPr>
          <p:cNvPr id="9" name="Google Shape;103;p24"/>
          <p:cNvSpPr txBox="1">
            <a:spLocks/>
          </p:cNvSpPr>
          <p:nvPr/>
        </p:nvSpPr>
        <p:spPr>
          <a:xfrm>
            <a:off x="7663755" y="3216389"/>
            <a:ext cx="6529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Fear</a:t>
            </a:r>
            <a:endParaRPr lang="en-US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  <p:grpSp>
        <p:nvGrpSpPr>
          <p:cNvPr id="55" name="Google Shape;9944;p57"/>
          <p:cNvGrpSpPr/>
          <p:nvPr/>
        </p:nvGrpSpPr>
        <p:grpSpPr>
          <a:xfrm>
            <a:off x="7446502" y="3251653"/>
            <a:ext cx="244291" cy="326314"/>
            <a:chOff x="7530697" y="2790299"/>
            <a:chExt cx="244291" cy="326314"/>
          </a:xfrm>
          <a:solidFill>
            <a:srgbClr val="FFFFFF"/>
          </a:solidFill>
        </p:grpSpPr>
        <p:sp>
          <p:nvSpPr>
            <p:cNvPr id="56" name="Google Shape;9945;p57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946;p57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47;p57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8;p57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949;p57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950;p57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44;p57"/>
          <p:cNvGrpSpPr/>
          <p:nvPr/>
        </p:nvGrpSpPr>
        <p:grpSpPr>
          <a:xfrm>
            <a:off x="3953908" y="2627253"/>
            <a:ext cx="244291" cy="326314"/>
            <a:chOff x="7530697" y="2790299"/>
            <a:chExt cx="244291" cy="326314"/>
          </a:xfrm>
          <a:solidFill>
            <a:schemeClr val="accent4"/>
          </a:solidFill>
        </p:grpSpPr>
        <p:sp>
          <p:nvSpPr>
            <p:cNvPr id="63" name="Google Shape;9945;p57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46;p57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947;p57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948;p57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949;p57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950;p57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9944;p57"/>
          <p:cNvGrpSpPr/>
          <p:nvPr/>
        </p:nvGrpSpPr>
        <p:grpSpPr>
          <a:xfrm>
            <a:off x="967651" y="3241333"/>
            <a:ext cx="244291" cy="326314"/>
            <a:chOff x="7530697" y="2790299"/>
            <a:chExt cx="244291" cy="326314"/>
          </a:xfrm>
          <a:solidFill>
            <a:srgbClr val="FFFFFF"/>
          </a:solidFill>
        </p:grpSpPr>
        <p:sp>
          <p:nvSpPr>
            <p:cNvPr id="70" name="Google Shape;9945;p57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946;p57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947;p57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948;p57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949;p57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950;p57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89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511712" y="1779574"/>
            <a:ext cx="2339100" cy="905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/>
              <a:t>Past works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/>
              <a:t>Present work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/>
              <a:t>Future works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45486" y="1455263"/>
            <a:ext cx="293057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Webcam Streaming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/>
              <a:t>Image processing</a:t>
            </a:r>
            <a:endParaRPr lang="en-US"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CNN Model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/>
              <a:t>CNN version 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/>
              <a:t>CNN version 2</a:t>
            </a: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Results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6100575" y="3205056"/>
            <a:ext cx="2339100" cy="906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Accuracy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Comparison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Impediments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 flipH="1">
            <a:off x="2633472" y="3069415"/>
            <a:ext cx="2066" cy="71254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3559" cy="104172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 flipH="1">
            <a:off x="1375258" y="1620228"/>
            <a:ext cx="5280" cy="106444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2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92990" y="159150"/>
            <a:ext cx="3355814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 smtClean="0"/>
              <a:t>Impediments</a:t>
            </a:r>
            <a:endParaRPr sz="34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Real time streaming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More data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Greater error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Lower </a:t>
            </a: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accuracy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4" y="1147850"/>
            <a:ext cx="317469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Image VS Stream Video</a:t>
            </a:r>
            <a:endParaRPr sz="22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5974" y="2216817"/>
            <a:ext cx="299651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Imbalance class: “Disgust” VS “Happy”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Model architecture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Input data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208149" y="3323202"/>
            <a:ext cx="2854809" cy="96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</a:t>
            </a: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thical? Fair?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Privacy</a:t>
            </a:r>
          </a:p>
          <a:p>
            <a:pPr algn="r"/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Crimial 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activity and lie </a:t>
            </a: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detectors</a:t>
            </a:r>
          </a:p>
          <a:p>
            <a:pPr algn="r"/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Sybil system?</a:t>
            </a:r>
            <a:endParaRPr lang="en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939379" y="220878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Low Accuracy</a:t>
            </a:r>
            <a:endParaRPr sz="22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300422" y="3323202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AI Ethics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461050"/>
            <a:ext cx="208549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/>
          <p:nvPr/>
        </p:nvCxnSpPr>
        <p:spPr>
          <a:xfrm>
            <a:off x="6047425" y="2521988"/>
            <a:ext cx="20855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6047475" y="3646498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5" y="1092630"/>
            <a:ext cx="2985459" cy="3843579"/>
          </a:xfrm>
          <a:prstGeom prst="rect">
            <a:avLst/>
          </a:prstGeom>
        </p:spPr>
      </p:pic>
      <p:grpSp>
        <p:nvGrpSpPr>
          <p:cNvPr id="26" name="Google Shape;10076;p57"/>
          <p:cNvGrpSpPr/>
          <p:nvPr/>
        </p:nvGrpSpPr>
        <p:grpSpPr>
          <a:xfrm>
            <a:off x="4918713" y="1232115"/>
            <a:ext cx="265470" cy="228935"/>
            <a:chOff x="3584280" y="3699191"/>
            <a:chExt cx="358069" cy="317995"/>
          </a:xfrm>
          <a:solidFill>
            <a:srgbClr val="FDFDFD"/>
          </a:solidFill>
        </p:grpSpPr>
        <p:sp>
          <p:nvSpPr>
            <p:cNvPr id="27" name="Google Shape;10077;p57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78;p57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79;p57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80;p57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20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Suggestions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088350" y="1821721"/>
            <a:ext cx="2074800" cy="102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Parametre tunning!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Ensemble methods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XGBoost, CatBoost</a:t>
            </a:r>
            <a:endParaRPr lang="en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2088350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Train a better model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Better imaging devices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Costly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210636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13491" y="2852495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6238525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GPUs</a:t>
            </a:r>
            <a:endParaRPr lang="en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Super computers</a:t>
            </a:r>
          </a:p>
        </p:txBody>
      </p:sp>
      <p:sp>
        <p:nvSpPr>
          <p:cNvPr id="1710" name="Google Shape;1710;p42"/>
          <p:cNvSpPr txBox="1"/>
          <p:nvPr/>
        </p:nvSpPr>
        <p:spPr>
          <a:xfrm>
            <a:off x="6238524" y="3320800"/>
            <a:ext cx="3106954" cy="111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Various age groups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Adding rotation, tilting, etc. to the data</a:t>
            </a:r>
          </a:p>
        </p:txBody>
      </p:sp>
      <p:sp>
        <p:nvSpPr>
          <p:cNvPr id="1711" name="Google Shape;1711;p42"/>
          <p:cNvSpPr txBox="1"/>
          <p:nvPr/>
        </p:nvSpPr>
        <p:spPr>
          <a:xfrm>
            <a:off x="2088350" y="1565500"/>
            <a:ext cx="2307454" cy="28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Other quicker model</a:t>
            </a: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49" y="3096275"/>
            <a:ext cx="2405707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Higher quality images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238525" y="1565500"/>
            <a:ext cx="261875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Sharper processing units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238525" y="3096275"/>
            <a:ext cx="2074800" cy="28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Diverse input data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5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21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Hopfully…</a:t>
            </a:r>
            <a:endParaRPr dirty="0"/>
          </a:p>
        </p:txBody>
      </p:sp>
      <p:sp>
        <p:nvSpPr>
          <p:cNvPr id="1760" name="Google Shape;1760;p45"/>
          <p:cNvSpPr/>
          <p:nvPr/>
        </p:nvSpPr>
        <p:spPr>
          <a:xfrm>
            <a:off x="4969536" y="1435739"/>
            <a:ext cx="1470192" cy="293164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761" name="Google Shape;1761;p45"/>
          <p:cNvPicPr preferRelativeResize="0"/>
          <p:nvPr/>
        </p:nvPicPr>
        <p:blipFill rotWithShape="1">
          <a:blip r:embed="rId4">
            <a:alphaModFix/>
          </a:blip>
          <a:srcRect l="34294" r="34294"/>
          <a:stretch/>
        </p:blipFill>
        <p:spPr>
          <a:xfrm>
            <a:off x="5015249" y="1672134"/>
            <a:ext cx="1373098" cy="245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45"/>
          <p:cNvSpPr txBox="1">
            <a:spLocks noGrp="1"/>
          </p:cNvSpPr>
          <p:nvPr>
            <p:ph type="subTitle" idx="4294967295"/>
          </p:nvPr>
        </p:nvSpPr>
        <p:spPr>
          <a:xfrm>
            <a:off x="1140924" y="2091500"/>
            <a:ext cx="3100200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indent="0" algn="just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600" dirty="0" smtClean="0"/>
              <a:t>Analyzing the bio signals (face expression, voice, eye movement, etc.) to detect feelings and criminal intentions much more accurately using everyday devices!</a:t>
            </a:r>
            <a:endParaRPr sz="1600" dirty="0"/>
          </a:p>
        </p:txBody>
      </p:sp>
      <p:cxnSp>
        <p:nvCxnSpPr>
          <p:cNvPr id="1763" name="Google Shape;1763;p45"/>
          <p:cNvCxnSpPr/>
          <p:nvPr/>
        </p:nvCxnSpPr>
        <p:spPr>
          <a:xfrm>
            <a:off x="1140924" y="2208508"/>
            <a:ext cx="0" cy="1131377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22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D0D0D">
              <a:alpha val="3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9" name="Google Shape;1768;p46"/>
          <p:cNvSpPr txBox="1">
            <a:spLocks/>
          </p:cNvSpPr>
          <p:nvPr/>
        </p:nvSpPr>
        <p:spPr>
          <a:xfrm>
            <a:off x="2052666" y="800995"/>
            <a:ext cx="5038668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7200" dirty="0" smtClean="0"/>
              <a:t>Thank You!</a:t>
            </a:r>
            <a:endParaRPr lang="en-US" sz="7200" dirty="0"/>
          </a:p>
        </p:txBody>
      </p:sp>
      <p:sp>
        <p:nvSpPr>
          <p:cNvPr id="10" name="Google Shape;1769;p46"/>
          <p:cNvSpPr txBox="1">
            <a:spLocks/>
          </p:cNvSpPr>
          <p:nvPr/>
        </p:nvSpPr>
        <p:spPr>
          <a:xfrm>
            <a:off x="2562000" y="2263795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rgbClr val="F3F3F3"/>
                </a:solidFill>
                <a:latin typeface="Fira Sans Condensed Light" panose="020B0604020202020204" charset="0"/>
              </a:rPr>
              <a:t>Do you have any questions?</a:t>
            </a:r>
          </a:p>
          <a:p>
            <a:pPr algn="ctr">
              <a:buClr>
                <a:schemeClr val="dk1"/>
              </a:buClr>
              <a:buSzPts val="1100"/>
            </a:pPr>
            <a:endParaRPr lang="en-US" dirty="0" smtClean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algn="ctr">
              <a:buClr>
                <a:schemeClr val="dk1"/>
              </a:buClr>
              <a:buSzPts val="1100"/>
            </a:pPr>
            <a:endParaRPr lang="en-US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algn="ctr">
              <a:buClr>
                <a:schemeClr val="dk1"/>
              </a:buClr>
              <a:buSzPts val="1100"/>
            </a:pPr>
            <a:endParaRPr lang="en-US" dirty="0" smtClean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algn="ctr">
              <a:buClr>
                <a:schemeClr val="dk1"/>
              </a:buClr>
              <a:buSzPts val="1100"/>
            </a:pPr>
            <a:endParaRPr lang="en-US" dirty="0" smtClean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rgbClr val="F3F3F3"/>
                </a:solidFill>
                <a:latin typeface="Fira Sans Condensed Light" panose="020B0604020202020204" charset="0"/>
                <a:hlinkClick r:id="rId4"/>
              </a:rPr>
              <a:t>tgholam2@uwo.ca</a:t>
            </a:r>
            <a:endParaRPr lang="en-US" dirty="0" smtClean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rgbClr val="F3F3F3"/>
                </a:solidFill>
                <a:latin typeface="Fira Sans Condensed Light" panose="020B0604020202020204" charset="0"/>
              </a:rPr>
              <a:t> </a:t>
            </a:r>
          </a:p>
          <a:p>
            <a:pPr algn="ctr"/>
            <a:r>
              <a:rPr lang="en-US" dirty="0" smtClean="0">
                <a:solidFill>
                  <a:srgbClr val="F3F3F3"/>
                </a:solidFill>
                <a:latin typeface="Fira Sans Condensed Light" panose="020B0604020202020204" charset="0"/>
              </a:rPr>
              <a:t>University of Western Ontario</a:t>
            </a:r>
            <a:endParaRPr lang="en-US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sp>
        <p:nvSpPr>
          <p:cNvPr id="5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23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38989" y="526694"/>
            <a:ext cx="4171636" cy="2699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3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586171" y="1029575"/>
            <a:ext cx="1609684" cy="630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Past works: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Images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CNN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5779532" y="1147520"/>
            <a:ext cx="1876127" cy="360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Present work: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Streaming data</a:t>
            </a:r>
            <a:endParaRPr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3662093" y="2861212"/>
            <a:ext cx="1966954" cy="351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works: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Crime Detection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Can we detect feelings?</a:t>
            </a:r>
            <a:endParaRPr dirty="0"/>
          </a:p>
        </p:txBody>
      </p:sp>
      <p:grpSp>
        <p:nvGrpSpPr>
          <p:cNvPr id="219" name="Google Shape;219;p31"/>
          <p:cNvGrpSpPr/>
          <p:nvPr/>
        </p:nvGrpSpPr>
        <p:grpSpPr>
          <a:xfrm>
            <a:off x="5293036" y="1186177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570247" y="1105378"/>
            <a:ext cx="6786" cy="391592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3" name="Google Shape;353;p31"/>
          <p:cNvCxnSpPr/>
          <p:nvPr/>
        </p:nvCxnSpPr>
        <p:spPr>
          <a:xfrm>
            <a:off x="5764907" y="1233345"/>
            <a:ext cx="2753" cy="228182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3624869" y="2938435"/>
            <a:ext cx="3311" cy="257391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99204" y="1081740"/>
            <a:ext cx="379870" cy="403444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1" y="1656450"/>
            <a:ext cx="2357782" cy="24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18" y="1538350"/>
            <a:ext cx="3241216" cy="1624634"/>
          </a:xfrm>
          <a:prstGeom prst="rect">
            <a:avLst/>
          </a:prstGeom>
        </p:spPr>
      </p:pic>
      <p:grpSp>
        <p:nvGrpSpPr>
          <p:cNvPr id="402" name="Google Shape;13373;p63"/>
          <p:cNvGrpSpPr/>
          <p:nvPr/>
        </p:nvGrpSpPr>
        <p:grpSpPr>
          <a:xfrm>
            <a:off x="3263792" y="2865772"/>
            <a:ext cx="332012" cy="355454"/>
            <a:chOff x="7055134" y="2919170"/>
            <a:chExt cx="290321" cy="310820"/>
          </a:xfrm>
          <a:solidFill>
            <a:schemeClr val="accent4"/>
          </a:solidFill>
        </p:grpSpPr>
        <p:sp>
          <p:nvSpPr>
            <p:cNvPr id="403" name="Google Shape;13374;p63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3375;p63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3376;p63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3377;p63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3378;p63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3379;p63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3380;p63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3381;p63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3382;p63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3383;p63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3384;p63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3385;p63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3386;p63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3387;p63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256" y="3260579"/>
            <a:ext cx="3590502" cy="1814341"/>
          </a:xfrm>
          <a:prstGeom prst="rect">
            <a:avLst/>
          </a:prstGeom>
        </p:spPr>
      </p:pic>
      <p:sp>
        <p:nvSpPr>
          <p:cNvPr id="113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4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Feeling Detection by EEG Signals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 smtClean="0"/>
              <a:t>Train the model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 smtClean="0"/>
              <a:t>Sensors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 smtClean="0"/>
              <a:t>Matlab and Python</a:t>
            </a:r>
            <a:endParaRPr sz="1400" dirty="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460858" y="1941779"/>
            <a:ext cx="2608367" cy="523257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latin typeface="Rajdhani"/>
                <a:ea typeface="Rajdhani"/>
                <a:cs typeface="Rajdhani"/>
                <a:sym typeface="Rajdhani"/>
              </a:rPr>
              <a:t>Machine learning </a:t>
            </a: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m</a:t>
            </a:r>
            <a:r>
              <a:rPr lang="en" sz="1600" b="1" dirty="0" smtClean="0">
                <a:latin typeface="Rajdhani"/>
                <a:ea typeface="Rajdhani"/>
                <a:cs typeface="Rajdhani"/>
                <a:sym typeface="Rajdhani"/>
              </a:rPr>
              <a:t>odel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latin typeface="Rajdhani"/>
                <a:ea typeface="Rajdhani"/>
                <a:cs typeface="Rajdhani"/>
                <a:sym typeface="Rajdhani"/>
              </a:rPr>
              <a:t>EEG caps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52088" y="2925285"/>
            <a:ext cx="2231487" cy="561834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latin typeface="Rajdhani"/>
                <a:ea typeface="Rajdhani"/>
                <a:cs typeface="Rajdhani"/>
                <a:sym typeface="Rajdhani"/>
              </a:rPr>
              <a:t>EEG signal </a:t>
            </a:r>
            <a:r>
              <a:rPr lang="en" sz="1600" b="1" dirty="0" smtClean="0">
                <a:latin typeface="Rajdhani"/>
                <a:ea typeface="Rajdhani"/>
                <a:cs typeface="Rajdhani"/>
                <a:sym typeface="Rajdhani"/>
              </a:rPr>
              <a:t>processing 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74" y="1178292"/>
            <a:ext cx="1830040" cy="1556420"/>
          </a:xfrm>
          <a:prstGeom prst="rect">
            <a:avLst/>
          </a:prstGeom>
        </p:spPr>
      </p:pic>
      <p:sp>
        <p:nvSpPr>
          <p:cNvPr id="275" name="TextBox 274"/>
          <p:cNvSpPr txBox="1"/>
          <p:nvPr/>
        </p:nvSpPr>
        <p:spPr>
          <a:xfrm>
            <a:off x="7007090" y="335387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7" name="Group 276"/>
          <p:cNvGrpSpPr/>
          <p:nvPr/>
        </p:nvGrpSpPr>
        <p:grpSpPr>
          <a:xfrm>
            <a:off x="5094247" y="5286250"/>
            <a:ext cx="1563799" cy="369332"/>
            <a:chOff x="5185277" y="4943399"/>
            <a:chExt cx="1563799" cy="369332"/>
          </a:xfrm>
        </p:grpSpPr>
        <p:sp>
          <p:nvSpPr>
            <p:cNvPr id="278" name="TextBox 277"/>
            <p:cNvSpPr txBox="1"/>
            <p:nvPr/>
          </p:nvSpPr>
          <p:spPr>
            <a:xfrm>
              <a:off x="5185277" y="4982312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5628256" y="4943399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Big Data</a:t>
              </a:r>
              <a:endParaRPr lang="en-US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3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5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38989" y="526694"/>
            <a:ext cx="4171636" cy="2699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CNN Model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4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Dataset</a:t>
            </a:r>
            <a:endParaRPr dirty="0"/>
          </a:p>
        </p:txBody>
      </p:sp>
      <p:sp>
        <p:nvSpPr>
          <p:cNvPr id="6" name="Google Shape;646;p33"/>
          <p:cNvSpPr txBox="1">
            <a:spLocks/>
          </p:cNvSpPr>
          <p:nvPr/>
        </p:nvSpPr>
        <p:spPr>
          <a:xfrm>
            <a:off x="447868" y="1200594"/>
            <a:ext cx="6432992" cy="1717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400" b="0" dirty="0" err="1" smtClean="0">
                <a:latin typeface="Fira Sans Condensed Light" panose="020B0604020202020204" charset="0"/>
              </a:rPr>
              <a:t>Kaggle’s</a:t>
            </a:r>
            <a:r>
              <a:rPr lang="en-US" sz="1400" b="0" dirty="0" smtClean="0">
                <a:latin typeface="Fira Sans Condensed Light" panose="020B0604020202020204" charset="0"/>
              </a:rPr>
              <a:t> </a:t>
            </a:r>
            <a:r>
              <a:rPr lang="en-US" sz="1400" b="0" dirty="0">
                <a:latin typeface="Fira Sans Condensed Light" panose="020B0604020202020204" charset="0"/>
              </a:rPr>
              <a:t>Facial Expression Recognition </a:t>
            </a:r>
            <a:r>
              <a:rPr lang="en-US" sz="1400" b="0" dirty="0" smtClean="0">
                <a:latin typeface="Fira Sans Condensed Light" panose="020B0604020202020204" charset="0"/>
              </a:rPr>
              <a:t>Challenge dataset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48x48 gray scale images of faces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Fira Sans Condensed Light" panose="020B0604020202020204" charset="0"/>
              </a:rPr>
              <a:t>C</a:t>
            </a:r>
            <a:r>
              <a:rPr lang="en-US" sz="1400" b="0" dirty="0" smtClean="0">
                <a:latin typeface="Fira Sans Condensed Light" panose="020B0604020202020204" charset="0"/>
              </a:rPr>
              <a:t>ategorize </a:t>
            </a:r>
            <a:r>
              <a:rPr lang="en-US" sz="1400" b="0" dirty="0">
                <a:latin typeface="Fira Sans Condensed Light" panose="020B0604020202020204" charset="0"/>
              </a:rPr>
              <a:t>each face based on the </a:t>
            </a:r>
            <a:r>
              <a:rPr lang="en-US" sz="1400" b="0" dirty="0" smtClean="0">
                <a:latin typeface="Fira Sans Condensed Light" panose="020B0604020202020204" charset="0"/>
              </a:rPr>
              <a:t>emotion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Labels: </a:t>
            </a:r>
            <a:r>
              <a:rPr lang="en-US" sz="1400" dirty="0" smtClean="0">
                <a:latin typeface="Fira Sans Condensed Light" panose="020B0604020202020204" charset="0"/>
              </a:rPr>
              <a:t>0 = Angry</a:t>
            </a:r>
            <a:r>
              <a:rPr lang="en-US" sz="1400" dirty="0">
                <a:latin typeface="Fira Sans Condensed Light" panose="020B0604020202020204" charset="0"/>
              </a:rPr>
              <a:t>, </a:t>
            </a:r>
            <a:r>
              <a:rPr lang="en-US" sz="1400" dirty="0" smtClean="0">
                <a:latin typeface="Fira Sans Condensed Light" panose="020B0604020202020204" charset="0"/>
              </a:rPr>
              <a:t>1 = Disgust</a:t>
            </a:r>
            <a:r>
              <a:rPr lang="en-US" sz="1400" dirty="0">
                <a:latin typeface="Fira Sans Condensed Light" panose="020B0604020202020204" charset="0"/>
              </a:rPr>
              <a:t>, </a:t>
            </a:r>
            <a:r>
              <a:rPr lang="en-US" sz="1400" dirty="0" smtClean="0">
                <a:latin typeface="Fira Sans Condensed Light" panose="020B0604020202020204" charset="0"/>
              </a:rPr>
              <a:t>2 = Fear</a:t>
            </a:r>
            <a:r>
              <a:rPr lang="en-US" sz="1400" dirty="0">
                <a:latin typeface="Fira Sans Condensed Light" panose="020B0604020202020204" charset="0"/>
              </a:rPr>
              <a:t>, </a:t>
            </a:r>
            <a:r>
              <a:rPr lang="en-US" sz="1400" dirty="0" smtClean="0">
                <a:latin typeface="Fira Sans Condensed Light" panose="020B0604020202020204" charset="0"/>
              </a:rPr>
              <a:t>3 = Happy</a:t>
            </a:r>
            <a:r>
              <a:rPr lang="en-US" sz="1400" dirty="0">
                <a:latin typeface="Fira Sans Condensed Light" panose="020B0604020202020204" charset="0"/>
              </a:rPr>
              <a:t>, </a:t>
            </a:r>
            <a:r>
              <a:rPr lang="en-US" sz="1400" dirty="0" smtClean="0">
                <a:latin typeface="Fira Sans Condensed Light" panose="020B0604020202020204" charset="0"/>
              </a:rPr>
              <a:t>4 = Sad</a:t>
            </a:r>
            <a:r>
              <a:rPr lang="en-US" sz="1400" dirty="0">
                <a:latin typeface="Fira Sans Condensed Light" panose="020B0604020202020204" charset="0"/>
              </a:rPr>
              <a:t>, </a:t>
            </a:r>
            <a:r>
              <a:rPr lang="en-US" sz="1400" dirty="0" smtClean="0">
                <a:latin typeface="Fira Sans Condensed Light" panose="020B0604020202020204" charset="0"/>
              </a:rPr>
              <a:t>5 = Surprise</a:t>
            </a:r>
            <a:r>
              <a:rPr lang="en-US" sz="1400" dirty="0">
                <a:latin typeface="Fira Sans Condensed Light" panose="020B0604020202020204" charset="0"/>
              </a:rPr>
              <a:t>, </a:t>
            </a:r>
            <a:r>
              <a:rPr lang="en-US" sz="1400" dirty="0" smtClean="0">
                <a:latin typeface="Fira Sans Condensed Light" panose="020B0604020202020204" charset="0"/>
              </a:rPr>
              <a:t>6 = Neutral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28,709 images -&gt; High Volume -&gt; GPU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1400" b="0" dirty="0" smtClean="0">
              <a:latin typeface="Fira Sans Condensed Light" panose="020B0604020202020204" charset="0"/>
            </a:endParaRPr>
          </a:p>
        </p:txBody>
      </p:sp>
      <p:sp>
        <p:nvSpPr>
          <p:cNvPr id="7" name="Google Shape;11254;p59"/>
          <p:cNvSpPr/>
          <p:nvPr/>
        </p:nvSpPr>
        <p:spPr>
          <a:xfrm>
            <a:off x="74029" y="1303552"/>
            <a:ext cx="308086" cy="296963"/>
          </a:xfrm>
          <a:custGeom>
            <a:avLst/>
            <a:gdLst/>
            <a:ahLst/>
            <a:cxnLst/>
            <a:rect l="l" t="t" r="r" b="b"/>
            <a:pathLst>
              <a:path w="4275" h="4251" extrusionOk="0">
                <a:moveTo>
                  <a:pt x="1953" y="739"/>
                </a:moveTo>
                <a:cubicBezTo>
                  <a:pt x="2322" y="739"/>
                  <a:pt x="2655" y="882"/>
                  <a:pt x="2917" y="1084"/>
                </a:cubicBezTo>
                <a:lnTo>
                  <a:pt x="1822" y="2179"/>
                </a:lnTo>
                <a:cubicBezTo>
                  <a:pt x="1750" y="2263"/>
                  <a:pt x="1750" y="2382"/>
                  <a:pt x="1822" y="2441"/>
                </a:cubicBezTo>
                <a:cubicBezTo>
                  <a:pt x="1845" y="2465"/>
                  <a:pt x="1905" y="2501"/>
                  <a:pt x="1953" y="2501"/>
                </a:cubicBezTo>
                <a:cubicBezTo>
                  <a:pt x="2000" y="2501"/>
                  <a:pt x="2048" y="2477"/>
                  <a:pt x="2084" y="2441"/>
                </a:cubicBezTo>
                <a:lnTo>
                  <a:pt x="2643" y="1882"/>
                </a:lnTo>
                <a:cubicBezTo>
                  <a:pt x="2715" y="2001"/>
                  <a:pt x="2762" y="2155"/>
                  <a:pt x="2762" y="2298"/>
                </a:cubicBezTo>
                <a:cubicBezTo>
                  <a:pt x="2762" y="2739"/>
                  <a:pt x="2405" y="3096"/>
                  <a:pt x="1965" y="3096"/>
                </a:cubicBezTo>
                <a:cubicBezTo>
                  <a:pt x="1536" y="3096"/>
                  <a:pt x="1179" y="2739"/>
                  <a:pt x="1179" y="2298"/>
                </a:cubicBezTo>
                <a:cubicBezTo>
                  <a:pt x="1179" y="1870"/>
                  <a:pt x="1536" y="1513"/>
                  <a:pt x="1965" y="1513"/>
                </a:cubicBezTo>
                <a:cubicBezTo>
                  <a:pt x="2072" y="1513"/>
                  <a:pt x="2143" y="1441"/>
                  <a:pt x="2143" y="1334"/>
                </a:cubicBezTo>
                <a:cubicBezTo>
                  <a:pt x="2143" y="1227"/>
                  <a:pt x="2072" y="1155"/>
                  <a:pt x="1965" y="1155"/>
                </a:cubicBezTo>
                <a:cubicBezTo>
                  <a:pt x="1334" y="1155"/>
                  <a:pt x="822" y="1679"/>
                  <a:pt x="822" y="2298"/>
                </a:cubicBezTo>
                <a:cubicBezTo>
                  <a:pt x="822" y="2941"/>
                  <a:pt x="1345" y="3453"/>
                  <a:pt x="1965" y="3453"/>
                </a:cubicBezTo>
                <a:cubicBezTo>
                  <a:pt x="2607" y="3453"/>
                  <a:pt x="3119" y="2929"/>
                  <a:pt x="3119" y="2298"/>
                </a:cubicBezTo>
                <a:cubicBezTo>
                  <a:pt x="3119" y="2060"/>
                  <a:pt x="3036" y="1822"/>
                  <a:pt x="2893" y="1632"/>
                </a:cubicBezTo>
                <a:lnTo>
                  <a:pt x="3191" y="1334"/>
                </a:lnTo>
                <a:cubicBezTo>
                  <a:pt x="3381" y="1608"/>
                  <a:pt x="3512" y="1953"/>
                  <a:pt x="3512" y="2310"/>
                </a:cubicBezTo>
                <a:cubicBezTo>
                  <a:pt x="3512" y="3168"/>
                  <a:pt x="2822" y="3870"/>
                  <a:pt x="1953" y="3870"/>
                </a:cubicBezTo>
                <a:cubicBezTo>
                  <a:pt x="1095" y="3870"/>
                  <a:pt x="393" y="3168"/>
                  <a:pt x="393" y="2310"/>
                </a:cubicBezTo>
                <a:cubicBezTo>
                  <a:pt x="393" y="1441"/>
                  <a:pt x="1095" y="739"/>
                  <a:pt x="1953" y="739"/>
                </a:cubicBezTo>
                <a:close/>
                <a:moveTo>
                  <a:pt x="3500" y="0"/>
                </a:moveTo>
                <a:cubicBezTo>
                  <a:pt x="3393" y="0"/>
                  <a:pt x="3322" y="72"/>
                  <a:pt x="3322" y="179"/>
                </a:cubicBezTo>
                <a:lnTo>
                  <a:pt x="3322" y="679"/>
                </a:lnTo>
                <a:lnTo>
                  <a:pt x="3179" y="834"/>
                </a:lnTo>
                <a:cubicBezTo>
                  <a:pt x="2846" y="548"/>
                  <a:pt x="2417" y="381"/>
                  <a:pt x="1941" y="381"/>
                </a:cubicBezTo>
                <a:cubicBezTo>
                  <a:pt x="869" y="381"/>
                  <a:pt x="0" y="1251"/>
                  <a:pt x="0" y="2322"/>
                </a:cubicBezTo>
                <a:cubicBezTo>
                  <a:pt x="0" y="3394"/>
                  <a:pt x="869" y="4251"/>
                  <a:pt x="1941" y="4251"/>
                </a:cubicBezTo>
                <a:cubicBezTo>
                  <a:pt x="3012" y="4251"/>
                  <a:pt x="3870" y="3394"/>
                  <a:pt x="3870" y="2322"/>
                </a:cubicBezTo>
                <a:cubicBezTo>
                  <a:pt x="3870" y="1858"/>
                  <a:pt x="3715" y="1429"/>
                  <a:pt x="3429" y="1084"/>
                </a:cubicBezTo>
                <a:lnTo>
                  <a:pt x="3572" y="941"/>
                </a:lnTo>
                <a:lnTo>
                  <a:pt x="4084" y="941"/>
                </a:lnTo>
                <a:cubicBezTo>
                  <a:pt x="4191" y="941"/>
                  <a:pt x="4262" y="858"/>
                  <a:pt x="4262" y="751"/>
                </a:cubicBezTo>
                <a:cubicBezTo>
                  <a:pt x="4262" y="655"/>
                  <a:pt x="4191" y="584"/>
                  <a:pt x="4084" y="584"/>
                </a:cubicBezTo>
                <a:lnTo>
                  <a:pt x="3929" y="584"/>
                </a:lnTo>
                <a:lnTo>
                  <a:pt x="4203" y="310"/>
                </a:lnTo>
                <a:cubicBezTo>
                  <a:pt x="4274" y="239"/>
                  <a:pt x="4274" y="120"/>
                  <a:pt x="4203" y="60"/>
                </a:cubicBezTo>
                <a:cubicBezTo>
                  <a:pt x="4167" y="24"/>
                  <a:pt x="4120" y="6"/>
                  <a:pt x="4073" y="6"/>
                </a:cubicBezTo>
                <a:cubicBezTo>
                  <a:pt x="4027" y="6"/>
                  <a:pt x="3983" y="24"/>
                  <a:pt x="3953" y="60"/>
                </a:cubicBezTo>
                <a:lnTo>
                  <a:pt x="3679" y="322"/>
                </a:lnTo>
                <a:lnTo>
                  <a:pt x="3679" y="179"/>
                </a:lnTo>
                <a:cubicBezTo>
                  <a:pt x="3679" y="72"/>
                  <a:pt x="3608" y="0"/>
                  <a:pt x="3500" y="0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26" y="2487930"/>
            <a:ext cx="3439974" cy="2586990"/>
          </a:xfrm>
          <a:prstGeom prst="rect">
            <a:avLst/>
          </a:prstGeom>
        </p:spPr>
      </p:pic>
      <p:cxnSp>
        <p:nvCxnSpPr>
          <p:cNvPr id="11" name="Google Shape;258;p31"/>
          <p:cNvCxnSpPr/>
          <p:nvPr/>
        </p:nvCxnSpPr>
        <p:spPr>
          <a:xfrm>
            <a:off x="422574" y="1448223"/>
            <a:ext cx="4146" cy="1096857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7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Data Preparation</a:t>
            </a:r>
            <a:endParaRPr dirty="0"/>
          </a:p>
        </p:txBody>
      </p:sp>
      <p:sp>
        <p:nvSpPr>
          <p:cNvPr id="6" name="Google Shape;646;p33"/>
          <p:cNvSpPr txBox="1">
            <a:spLocks/>
          </p:cNvSpPr>
          <p:nvPr/>
        </p:nvSpPr>
        <p:spPr>
          <a:xfrm>
            <a:off x="454742" y="1376643"/>
            <a:ext cx="6465514" cy="1599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>
              <a:spcAft>
                <a:spcPts val="600"/>
              </a:spcAft>
              <a:buSzPct val="100000"/>
            </a:pPr>
            <a:r>
              <a:rPr lang="en-US" sz="1400" b="0" dirty="0" smtClean="0">
                <a:latin typeface="Fira Sans Condensed Light" panose="020B0604020202020204" charset="0"/>
              </a:rPr>
              <a:t>Data Preparation: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Hold-out method to split the data into test set and train set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Validation data   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Standardization: Feature scaling</a:t>
            </a:r>
          </a:p>
          <a:p>
            <a:pPr marL="285750" indent="-285750" algn="l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Reshape -&gt; for the CNN model</a:t>
            </a:r>
          </a:p>
          <a:p>
            <a:pPr algn="l">
              <a:spcAft>
                <a:spcPts val="600"/>
              </a:spcAft>
              <a:buSzPct val="100000"/>
            </a:pPr>
            <a:endParaRPr lang="en-US" sz="1400" b="0" dirty="0" smtClean="0">
              <a:latin typeface="Fira Sans Condensed Light" panose="020B0604020202020204" charset="0"/>
            </a:endParaRPr>
          </a:p>
        </p:txBody>
      </p:sp>
      <p:grpSp>
        <p:nvGrpSpPr>
          <p:cNvPr id="8" name="Google Shape;13665;p63"/>
          <p:cNvGrpSpPr/>
          <p:nvPr/>
        </p:nvGrpSpPr>
        <p:grpSpPr>
          <a:xfrm>
            <a:off x="133005" y="1359232"/>
            <a:ext cx="380910" cy="339594"/>
            <a:chOff x="855096" y="1504485"/>
            <a:chExt cx="380910" cy="339594"/>
          </a:xfrm>
          <a:solidFill>
            <a:srgbClr val="FDFDFD"/>
          </a:solidFill>
        </p:grpSpPr>
        <p:sp>
          <p:nvSpPr>
            <p:cNvPr id="10" name="Google Shape;13666;p63"/>
            <p:cNvSpPr/>
            <p:nvPr/>
          </p:nvSpPr>
          <p:spPr>
            <a:xfrm>
              <a:off x="1092707" y="1504485"/>
              <a:ext cx="107299" cy="136837"/>
            </a:xfrm>
            <a:custGeom>
              <a:avLst/>
              <a:gdLst/>
              <a:ahLst/>
              <a:cxnLst/>
              <a:rect l="l" t="t" r="r" b="b"/>
              <a:pathLst>
                <a:path w="3371" h="4299" extrusionOk="0">
                  <a:moveTo>
                    <a:pt x="1691" y="357"/>
                  </a:moveTo>
                  <a:cubicBezTo>
                    <a:pt x="2418" y="357"/>
                    <a:pt x="3013" y="953"/>
                    <a:pt x="3013" y="1679"/>
                  </a:cubicBezTo>
                  <a:cubicBezTo>
                    <a:pt x="3013" y="2250"/>
                    <a:pt x="2644" y="2750"/>
                    <a:pt x="2108" y="2929"/>
                  </a:cubicBezTo>
                  <a:lnTo>
                    <a:pt x="2418" y="1726"/>
                  </a:lnTo>
                  <a:cubicBezTo>
                    <a:pt x="2453" y="1643"/>
                    <a:pt x="2394" y="1536"/>
                    <a:pt x="2287" y="1512"/>
                  </a:cubicBezTo>
                  <a:cubicBezTo>
                    <a:pt x="2273" y="1509"/>
                    <a:pt x="2258" y="1507"/>
                    <a:pt x="2244" y="1507"/>
                  </a:cubicBezTo>
                  <a:cubicBezTo>
                    <a:pt x="2162" y="1507"/>
                    <a:pt x="2082" y="1564"/>
                    <a:pt x="2072" y="1655"/>
                  </a:cubicBezTo>
                  <a:lnTo>
                    <a:pt x="2060" y="1715"/>
                  </a:lnTo>
                  <a:lnTo>
                    <a:pt x="1322" y="1715"/>
                  </a:lnTo>
                  <a:lnTo>
                    <a:pt x="1298" y="1655"/>
                  </a:lnTo>
                  <a:cubicBezTo>
                    <a:pt x="1277" y="1568"/>
                    <a:pt x="1195" y="1511"/>
                    <a:pt x="1117" y="1511"/>
                  </a:cubicBezTo>
                  <a:cubicBezTo>
                    <a:pt x="1110" y="1511"/>
                    <a:pt x="1103" y="1511"/>
                    <a:pt x="1096" y="1512"/>
                  </a:cubicBezTo>
                  <a:cubicBezTo>
                    <a:pt x="1001" y="1548"/>
                    <a:pt x="941" y="1631"/>
                    <a:pt x="965" y="1726"/>
                  </a:cubicBezTo>
                  <a:lnTo>
                    <a:pt x="1275" y="2929"/>
                  </a:lnTo>
                  <a:cubicBezTo>
                    <a:pt x="751" y="2750"/>
                    <a:pt x="370" y="2262"/>
                    <a:pt x="370" y="1679"/>
                  </a:cubicBezTo>
                  <a:cubicBezTo>
                    <a:pt x="370" y="953"/>
                    <a:pt x="965" y="357"/>
                    <a:pt x="1691" y="357"/>
                  </a:cubicBezTo>
                  <a:close/>
                  <a:moveTo>
                    <a:pt x="1989" y="2036"/>
                  </a:moveTo>
                  <a:lnTo>
                    <a:pt x="1751" y="3012"/>
                  </a:lnTo>
                  <a:lnTo>
                    <a:pt x="1656" y="3012"/>
                  </a:lnTo>
                  <a:lnTo>
                    <a:pt x="1406" y="2036"/>
                  </a:lnTo>
                  <a:close/>
                  <a:moveTo>
                    <a:pt x="2072" y="3310"/>
                  </a:moveTo>
                  <a:lnTo>
                    <a:pt x="2072" y="3739"/>
                  </a:lnTo>
                  <a:lnTo>
                    <a:pt x="1322" y="3751"/>
                  </a:lnTo>
                  <a:cubicBezTo>
                    <a:pt x="1322" y="3751"/>
                    <a:pt x="1298" y="3751"/>
                    <a:pt x="1298" y="3739"/>
                  </a:cubicBezTo>
                  <a:lnTo>
                    <a:pt x="1298" y="3310"/>
                  </a:lnTo>
                  <a:cubicBezTo>
                    <a:pt x="1417" y="3334"/>
                    <a:pt x="1560" y="3346"/>
                    <a:pt x="1691" y="3346"/>
                  </a:cubicBezTo>
                  <a:cubicBezTo>
                    <a:pt x="1822" y="3346"/>
                    <a:pt x="1953" y="3334"/>
                    <a:pt x="2072" y="3310"/>
                  </a:cubicBezTo>
                  <a:close/>
                  <a:moveTo>
                    <a:pt x="1691" y="0"/>
                  </a:moveTo>
                  <a:cubicBezTo>
                    <a:pt x="763" y="0"/>
                    <a:pt x="1" y="750"/>
                    <a:pt x="1" y="1679"/>
                  </a:cubicBezTo>
                  <a:cubicBezTo>
                    <a:pt x="1" y="2334"/>
                    <a:pt x="394" y="2917"/>
                    <a:pt x="941" y="3191"/>
                  </a:cubicBezTo>
                  <a:lnTo>
                    <a:pt x="941" y="3751"/>
                  </a:lnTo>
                  <a:cubicBezTo>
                    <a:pt x="941" y="3941"/>
                    <a:pt x="1108" y="4108"/>
                    <a:pt x="1298" y="4108"/>
                  </a:cubicBezTo>
                  <a:lnTo>
                    <a:pt x="1501" y="4108"/>
                  </a:lnTo>
                  <a:lnTo>
                    <a:pt x="1501" y="4120"/>
                  </a:lnTo>
                  <a:cubicBezTo>
                    <a:pt x="1501" y="4227"/>
                    <a:pt x="1572" y="4298"/>
                    <a:pt x="1679" y="4298"/>
                  </a:cubicBezTo>
                  <a:cubicBezTo>
                    <a:pt x="1775" y="4298"/>
                    <a:pt x="1858" y="4227"/>
                    <a:pt x="1858" y="4120"/>
                  </a:cubicBezTo>
                  <a:lnTo>
                    <a:pt x="1858" y="4108"/>
                  </a:lnTo>
                  <a:lnTo>
                    <a:pt x="2048" y="4108"/>
                  </a:lnTo>
                  <a:cubicBezTo>
                    <a:pt x="2239" y="4108"/>
                    <a:pt x="2406" y="3941"/>
                    <a:pt x="2406" y="3751"/>
                  </a:cubicBezTo>
                  <a:lnTo>
                    <a:pt x="2406" y="3191"/>
                  </a:lnTo>
                  <a:cubicBezTo>
                    <a:pt x="2953" y="2917"/>
                    <a:pt x="3346" y="2334"/>
                    <a:pt x="3346" y="1679"/>
                  </a:cubicBezTo>
                  <a:cubicBezTo>
                    <a:pt x="3370" y="750"/>
                    <a:pt x="2608" y="0"/>
                    <a:pt x="1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667;p63"/>
            <p:cNvSpPr/>
            <p:nvPr/>
          </p:nvSpPr>
          <p:spPr>
            <a:xfrm>
              <a:off x="855096" y="1521896"/>
              <a:ext cx="214152" cy="322183"/>
            </a:xfrm>
            <a:custGeom>
              <a:avLst/>
              <a:gdLst/>
              <a:ahLst/>
              <a:cxnLst/>
              <a:rect l="l" t="t" r="r" b="b"/>
              <a:pathLst>
                <a:path w="6728" h="10122" extrusionOk="0">
                  <a:moveTo>
                    <a:pt x="3346" y="358"/>
                  </a:moveTo>
                  <a:cubicBezTo>
                    <a:pt x="3870" y="358"/>
                    <a:pt x="4299" y="703"/>
                    <a:pt x="4299" y="1120"/>
                  </a:cubicBezTo>
                  <a:cubicBezTo>
                    <a:pt x="4001" y="1001"/>
                    <a:pt x="3691" y="941"/>
                    <a:pt x="3346" y="941"/>
                  </a:cubicBezTo>
                  <a:cubicBezTo>
                    <a:pt x="3001" y="941"/>
                    <a:pt x="2691" y="1001"/>
                    <a:pt x="2394" y="1120"/>
                  </a:cubicBezTo>
                  <a:cubicBezTo>
                    <a:pt x="2394" y="703"/>
                    <a:pt x="2810" y="358"/>
                    <a:pt x="3346" y="358"/>
                  </a:cubicBezTo>
                  <a:close/>
                  <a:moveTo>
                    <a:pt x="3370" y="1299"/>
                  </a:moveTo>
                  <a:cubicBezTo>
                    <a:pt x="4620" y="1299"/>
                    <a:pt x="5620" y="2311"/>
                    <a:pt x="5620" y="3561"/>
                  </a:cubicBezTo>
                  <a:cubicBezTo>
                    <a:pt x="5620" y="3882"/>
                    <a:pt x="5549" y="4216"/>
                    <a:pt x="5418" y="4513"/>
                  </a:cubicBezTo>
                  <a:lnTo>
                    <a:pt x="5418" y="4347"/>
                  </a:lnTo>
                  <a:cubicBezTo>
                    <a:pt x="5418" y="4144"/>
                    <a:pt x="5322" y="3930"/>
                    <a:pt x="5168" y="3799"/>
                  </a:cubicBezTo>
                  <a:cubicBezTo>
                    <a:pt x="4811" y="3489"/>
                    <a:pt x="4025" y="2953"/>
                    <a:pt x="2632" y="2811"/>
                  </a:cubicBezTo>
                  <a:cubicBezTo>
                    <a:pt x="2626" y="2810"/>
                    <a:pt x="2619" y="2809"/>
                    <a:pt x="2613" y="2809"/>
                  </a:cubicBezTo>
                  <a:cubicBezTo>
                    <a:pt x="2535" y="2809"/>
                    <a:pt x="2452" y="2878"/>
                    <a:pt x="2441" y="2977"/>
                  </a:cubicBezTo>
                  <a:cubicBezTo>
                    <a:pt x="2429" y="3073"/>
                    <a:pt x="2501" y="3156"/>
                    <a:pt x="2608" y="3168"/>
                  </a:cubicBezTo>
                  <a:cubicBezTo>
                    <a:pt x="3882" y="3311"/>
                    <a:pt x="4632" y="3787"/>
                    <a:pt x="4941" y="4061"/>
                  </a:cubicBezTo>
                  <a:cubicBezTo>
                    <a:pt x="5013" y="4144"/>
                    <a:pt x="5072" y="4239"/>
                    <a:pt x="5072" y="4347"/>
                  </a:cubicBezTo>
                  <a:lnTo>
                    <a:pt x="5072" y="4680"/>
                  </a:lnTo>
                  <a:cubicBezTo>
                    <a:pt x="5072" y="5609"/>
                    <a:pt x="4310" y="6371"/>
                    <a:pt x="3382" y="6371"/>
                  </a:cubicBezTo>
                  <a:cubicBezTo>
                    <a:pt x="3374" y="6371"/>
                    <a:pt x="3367" y="6371"/>
                    <a:pt x="3359" y="6371"/>
                  </a:cubicBezTo>
                  <a:cubicBezTo>
                    <a:pt x="2405" y="6371"/>
                    <a:pt x="1643" y="5625"/>
                    <a:pt x="1643" y="4692"/>
                  </a:cubicBezTo>
                  <a:lnTo>
                    <a:pt x="1643" y="4549"/>
                  </a:lnTo>
                  <a:cubicBezTo>
                    <a:pt x="1643" y="4466"/>
                    <a:pt x="1679" y="4406"/>
                    <a:pt x="1739" y="4382"/>
                  </a:cubicBezTo>
                  <a:cubicBezTo>
                    <a:pt x="1965" y="4263"/>
                    <a:pt x="2251" y="4025"/>
                    <a:pt x="2382" y="3620"/>
                  </a:cubicBezTo>
                  <a:cubicBezTo>
                    <a:pt x="2405" y="3525"/>
                    <a:pt x="2370" y="3430"/>
                    <a:pt x="2274" y="3394"/>
                  </a:cubicBezTo>
                  <a:cubicBezTo>
                    <a:pt x="2258" y="3389"/>
                    <a:pt x="2240" y="3387"/>
                    <a:pt x="2222" y="3387"/>
                  </a:cubicBezTo>
                  <a:cubicBezTo>
                    <a:pt x="2152" y="3387"/>
                    <a:pt x="2079" y="3425"/>
                    <a:pt x="2060" y="3501"/>
                  </a:cubicBezTo>
                  <a:cubicBezTo>
                    <a:pt x="1953" y="3799"/>
                    <a:pt x="1739" y="3966"/>
                    <a:pt x="1584" y="4061"/>
                  </a:cubicBezTo>
                  <a:cubicBezTo>
                    <a:pt x="1417" y="4156"/>
                    <a:pt x="1310" y="4335"/>
                    <a:pt x="1310" y="4513"/>
                  </a:cubicBezTo>
                  <a:cubicBezTo>
                    <a:pt x="1179" y="4216"/>
                    <a:pt x="1108" y="3882"/>
                    <a:pt x="1108" y="3561"/>
                  </a:cubicBezTo>
                  <a:cubicBezTo>
                    <a:pt x="1108" y="2311"/>
                    <a:pt x="2120" y="1299"/>
                    <a:pt x="3370" y="1299"/>
                  </a:cubicBezTo>
                  <a:close/>
                  <a:moveTo>
                    <a:pt x="4108" y="6585"/>
                  </a:moveTo>
                  <a:lnTo>
                    <a:pt x="4108" y="7002"/>
                  </a:lnTo>
                  <a:cubicBezTo>
                    <a:pt x="4108" y="7228"/>
                    <a:pt x="4239" y="7418"/>
                    <a:pt x="4430" y="7502"/>
                  </a:cubicBezTo>
                  <a:lnTo>
                    <a:pt x="4691" y="7621"/>
                  </a:lnTo>
                  <a:cubicBezTo>
                    <a:pt x="4441" y="8133"/>
                    <a:pt x="3918" y="8442"/>
                    <a:pt x="3346" y="8442"/>
                  </a:cubicBezTo>
                  <a:cubicBezTo>
                    <a:pt x="2786" y="8442"/>
                    <a:pt x="2263" y="8133"/>
                    <a:pt x="2013" y="7621"/>
                  </a:cubicBezTo>
                  <a:lnTo>
                    <a:pt x="2263" y="7502"/>
                  </a:lnTo>
                  <a:cubicBezTo>
                    <a:pt x="2453" y="7418"/>
                    <a:pt x="2584" y="7228"/>
                    <a:pt x="2584" y="7002"/>
                  </a:cubicBezTo>
                  <a:lnTo>
                    <a:pt x="2584" y="6585"/>
                  </a:lnTo>
                  <a:cubicBezTo>
                    <a:pt x="2822" y="6668"/>
                    <a:pt x="3084" y="6728"/>
                    <a:pt x="3346" y="6728"/>
                  </a:cubicBezTo>
                  <a:cubicBezTo>
                    <a:pt x="3620" y="6728"/>
                    <a:pt x="3870" y="6668"/>
                    <a:pt x="4108" y="6585"/>
                  </a:cubicBezTo>
                  <a:close/>
                  <a:moveTo>
                    <a:pt x="3346" y="1"/>
                  </a:moveTo>
                  <a:cubicBezTo>
                    <a:pt x="2632" y="1"/>
                    <a:pt x="2060" y="513"/>
                    <a:pt x="2060" y="1120"/>
                  </a:cubicBezTo>
                  <a:cubicBezTo>
                    <a:pt x="2060" y="1179"/>
                    <a:pt x="2060" y="1227"/>
                    <a:pt x="2072" y="1287"/>
                  </a:cubicBezTo>
                  <a:cubicBezTo>
                    <a:pt x="1286" y="1727"/>
                    <a:pt x="750" y="2572"/>
                    <a:pt x="750" y="3561"/>
                  </a:cubicBezTo>
                  <a:cubicBezTo>
                    <a:pt x="750" y="4204"/>
                    <a:pt x="989" y="4811"/>
                    <a:pt x="1405" y="5287"/>
                  </a:cubicBezTo>
                  <a:cubicBezTo>
                    <a:pt x="1548" y="5751"/>
                    <a:pt x="1846" y="6156"/>
                    <a:pt x="2251" y="6406"/>
                  </a:cubicBezTo>
                  <a:lnTo>
                    <a:pt x="2251" y="7014"/>
                  </a:lnTo>
                  <a:cubicBezTo>
                    <a:pt x="2251" y="7085"/>
                    <a:pt x="2203" y="7168"/>
                    <a:pt x="2132" y="7192"/>
                  </a:cubicBezTo>
                  <a:lnTo>
                    <a:pt x="548" y="7895"/>
                  </a:lnTo>
                  <a:cubicBezTo>
                    <a:pt x="203" y="8037"/>
                    <a:pt x="0" y="8371"/>
                    <a:pt x="0" y="8740"/>
                  </a:cubicBezTo>
                  <a:lnTo>
                    <a:pt x="0" y="9942"/>
                  </a:lnTo>
                  <a:cubicBezTo>
                    <a:pt x="0" y="10050"/>
                    <a:pt x="72" y="10121"/>
                    <a:pt x="179" y="10121"/>
                  </a:cubicBezTo>
                  <a:cubicBezTo>
                    <a:pt x="286" y="10121"/>
                    <a:pt x="358" y="10050"/>
                    <a:pt x="358" y="9942"/>
                  </a:cubicBezTo>
                  <a:lnTo>
                    <a:pt x="358" y="8740"/>
                  </a:lnTo>
                  <a:cubicBezTo>
                    <a:pt x="358" y="8514"/>
                    <a:pt x="489" y="8311"/>
                    <a:pt x="703" y="8216"/>
                  </a:cubicBezTo>
                  <a:lnTo>
                    <a:pt x="1691" y="7776"/>
                  </a:lnTo>
                  <a:cubicBezTo>
                    <a:pt x="2013" y="8395"/>
                    <a:pt x="2644" y="8799"/>
                    <a:pt x="3358" y="8799"/>
                  </a:cubicBezTo>
                  <a:cubicBezTo>
                    <a:pt x="4072" y="8799"/>
                    <a:pt x="4715" y="8395"/>
                    <a:pt x="5025" y="7776"/>
                  </a:cubicBezTo>
                  <a:lnTo>
                    <a:pt x="6025" y="8216"/>
                  </a:lnTo>
                  <a:cubicBezTo>
                    <a:pt x="6239" y="8311"/>
                    <a:pt x="6370" y="8514"/>
                    <a:pt x="6370" y="8740"/>
                  </a:cubicBezTo>
                  <a:lnTo>
                    <a:pt x="6370" y="9942"/>
                  </a:lnTo>
                  <a:cubicBezTo>
                    <a:pt x="6370" y="10050"/>
                    <a:pt x="6442" y="10121"/>
                    <a:pt x="6549" y="10121"/>
                  </a:cubicBezTo>
                  <a:cubicBezTo>
                    <a:pt x="6656" y="10121"/>
                    <a:pt x="6727" y="10050"/>
                    <a:pt x="6727" y="9942"/>
                  </a:cubicBezTo>
                  <a:lnTo>
                    <a:pt x="6727" y="8740"/>
                  </a:lnTo>
                  <a:cubicBezTo>
                    <a:pt x="6704" y="8371"/>
                    <a:pt x="6489" y="8037"/>
                    <a:pt x="6144" y="7895"/>
                  </a:cubicBezTo>
                  <a:lnTo>
                    <a:pt x="4572" y="7192"/>
                  </a:lnTo>
                  <a:cubicBezTo>
                    <a:pt x="4501" y="7168"/>
                    <a:pt x="4453" y="7085"/>
                    <a:pt x="4453" y="7014"/>
                  </a:cubicBezTo>
                  <a:lnTo>
                    <a:pt x="4453" y="6406"/>
                  </a:lnTo>
                  <a:cubicBezTo>
                    <a:pt x="4858" y="6156"/>
                    <a:pt x="5156" y="5751"/>
                    <a:pt x="5299" y="5287"/>
                  </a:cubicBezTo>
                  <a:cubicBezTo>
                    <a:pt x="5715" y="4811"/>
                    <a:pt x="5954" y="4204"/>
                    <a:pt x="5954" y="3561"/>
                  </a:cubicBezTo>
                  <a:cubicBezTo>
                    <a:pt x="5954" y="2596"/>
                    <a:pt x="5418" y="1727"/>
                    <a:pt x="4632" y="1287"/>
                  </a:cubicBezTo>
                  <a:cubicBezTo>
                    <a:pt x="4644" y="1227"/>
                    <a:pt x="4644" y="1179"/>
                    <a:pt x="4644" y="1120"/>
                  </a:cubicBezTo>
                  <a:cubicBezTo>
                    <a:pt x="4644" y="513"/>
                    <a:pt x="4060" y="1"/>
                    <a:pt x="3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68;p63"/>
            <p:cNvSpPr/>
            <p:nvPr/>
          </p:nvSpPr>
          <p:spPr>
            <a:xfrm>
              <a:off x="89641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lnTo>
                    <a:pt x="0" y="918"/>
                  </a:lnTo>
                  <a:cubicBezTo>
                    <a:pt x="0" y="1025"/>
                    <a:pt x="72" y="1096"/>
                    <a:pt x="179" y="1096"/>
                  </a:cubicBezTo>
                  <a:cubicBezTo>
                    <a:pt x="286" y="1096"/>
                    <a:pt x="357" y="1025"/>
                    <a:pt x="357" y="918"/>
                  </a:cubicBezTo>
                  <a:lnTo>
                    <a:pt x="357" y="179"/>
                  </a:lnTo>
                  <a:cubicBezTo>
                    <a:pt x="345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69;p63"/>
            <p:cNvSpPr/>
            <p:nvPr/>
          </p:nvSpPr>
          <p:spPr>
            <a:xfrm>
              <a:off x="1015391" y="1808780"/>
              <a:ext cx="11395" cy="34918"/>
            </a:xfrm>
            <a:custGeom>
              <a:avLst/>
              <a:gdLst/>
              <a:ahLst/>
              <a:cxnLst/>
              <a:rect l="l" t="t" r="r" b="b"/>
              <a:pathLst>
                <a:path w="358" h="1097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918"/>
                  </a:lnTo>
                  <a:cubicBezTo>
                    <a:pt x="1" y="1025"/>
                    <a:pt x="72" y="1096"/>
                    <a:pt x="179" y="1096"/>
                  </a:cubicBezTo>
                  <a:cubicBezTo>
                    <a:pt x="275" y="1096"/>
                    <a:pt x="346" y="1025"/>
                    <a:pt x="346" y="918"/>
                  </a:cubicBezTo>
                  <a:lnTo>
                    <a:pt x="346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70;p63"/>
            <p:cNvSpPr/>
            <p:nvPr/>
          </p:nvSpPr>
          <p:spPr>
            <a:xfrm>
              <a:off x="1057471" y="1522660"/>
              <a:ext cx="178534" cy="186110"/>
            </a:xfrm>
            <a:custGeom>
              <a:avLst/>
              <a:gdLst/>
              <a:ahLst/>
              <a:cxnLst/>
              <a:rect l="l" t="t" r="r" b="b"/>
              <a:pathLst>
                <a:path w="5609" h="5847" extrusionOk="0">
                  <a:moveTo>
                    <a:pt x="739" y="1"/>
                  </a:moveTo>
                  <a:cubicBezTo>
                    <a:pt x="346" y="1"/>
                    <a:pt x="0" y="322"/>
                    <a:pt x="0" y="739"/>
                  </a:cubicBezTo>
                  <a:lnTo>
                    <a:pt x="0" y="3751"/>
                  </a:lnTo>
                  <a:cubicBezTo>
                    <a:pt x="0" y="4144"/>
                    <a:pt x="322" y="4489"/>
                    <a:pt x="739" y="4489"/>
                  </a:cubicBezTo>
                  <a:lnTo>
                    <a:pt x="1084" y="4489"/>
                  </a:lnTo>
                  <a:lnTo>
                    <a:pt x="834" y="5513"/>
                  </a:lnTo>
                  <a:cubicBezTo>
                    <a:pt x="798" y="5620"/>
                    <a:pt x="846" y="5739"/>
                    <a:pt x="941" y="5799"/>
                  </a:cubicBezTo>
                  <a:cubicBezTo>
                    <a:pt x="977" y="5823"/>
                    <a:pt x="1036" y="5847"/>
                    <a:pt x="1084" y="5847"/>
                  </a:cubicBezTo>
                  <a:cubicBezTo>
                    <a:pt x="1143" y="5847"/>
                    <a:pt x="1191" y="5823"/>
                    <a:pt x="1250" y="5799"/>
                  </a:cubicBezTo>
                  <a:lnTo>
                    <a:pt x="3048" y="4489"/>
                  </a:lnTo>
                  <a:lnTo>
                    <a:pt x="4870" y="4489"/>
                  </a:lnTo>
                  <a:cubicBezTo>
                    <a:pt x="5263" y="4489"/>
                    <a:pt x="5608" y="4156"/>
                    <a:pt x="5608" y="3739"/>
                  </a:cubicBezTo>
                  <a:lnTo>
                    <a:pt x="5608" y="739"/>
                  </a:lnTo>
                  <a:cubicBezTo>
                    <a:pt x="5596" y="322"/>
                    <a:pt x="5263" y="1"/>
                    <a:pt x="4870" y="1"/>
                  </a:cubicBezTo>
                  <a:cubicBezTo>
                    <a:pt x="4763" y="1"/>
                    <a:pt x="4691" y="72"/>
                    <a:pt x="4691" y="179"/>
                  </a:cubicBezTo>
                  <a:cubicBezTo>
                    <a:pt x="4691" y="274"/>
                    <a:pt x="4763" y="346"/>
                    <a:pt x="4870" y="346"/>
                  </a:cubicBezTo>
                  <a:cubicBezTo>
                    <a:pt x="5072" y="346"/>
                    <a:pt x="5251" y="524"/>
                    <a:pt x="5251" y="739"/>
                  </a:cubicBezTo>
                  <a:lnTo>
                    <a:pt x="5251" y="3739"/>
                  </a:lnTo>
                  <a:cubicBezTo>
                    <a:pt x="5251" y="3953"/>
                    <a:pt x="5072" y="4132"/>
                    <a:pt x="4870" y="4132"/>
                  </a:cubicBezTo>
                  <a:lnTo>
                    <a:pt x="2989" y="4132"/>
                  </a:lnTo>
                  <a:cubicBezTo>
                    <a:pt x="2965" y="4132"/>
                    <a:pt x="2917" y="4144"/>
                    <a:pt x="2882" y="4156"/>
                  </a:cubicBezTo>
                  <a:lnTo>
                    <a:pt x="1215" y="5382"/>
                  </a:lnTo>
                  <a:lnTo>
                    <a:pt x="1477" y="4358"/>
                  </a:lnTo>
                  <a:cubicBezTo>
                    <a:pt x="1489" y="4299"/>
                    <a:pt x="1477" y="4251"/>
                    <a:pt x="1441" y="4203"/>
                  </a:cubicBezTo>
                  <a:cubicBezTo>
                    <a:pt x="1417" y="4156"/>
                    <a:pt x="1358" y="4132"/>
                    <a:pt x="1310" y="4132"/>
                  </a:cubicBezTo>
                  <a:lnTo>
                    <a:pt x="739" y="4132"/>
                  </a:lnTo>
                  <a:cubicBezTo>
                    <a:pt x="536" y="4132"/>
                    <a:pt x="358" y="3953"/>
                    <a:pt x="358" y="3739"/>
                  </a:cubicBezTo>
                  <a:lnTo>
                    <a:pt x="358" y="739"/>
                  </a:lnTo>
                  <a:cubicBezTo>
                    <a:pt x="358" y="524"/>
                    <a:pt x="536" y="346"/>
                    <a:pt x="739" y="346"/>
                  </a:cubicBezTo>
                  <a:cubicBezTo>
                    <a:pt x="846" y="346"/>
                    <a:pt x="917" y="274"/>
                    <a:pt x="917" y="179"/>
                  </a:cubicBezTo>
                  <a:cubicBezTo>
                    <a:pt x="917" y="72"/>
                    <a:pt x="846" y="1"/>
                    <a:pt x="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Google Shape;258;p31"/>
          <p:cNvCxnSpPr/>
          <p:nvPr/>
        </p:nvCxnSpPr>
        <p:spPr>
          <a:xfrm flipH="1">
            <a:off x="411536" y="1663527"/>
            <a:ext cx="744" cy="113087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598395797"/>
              </p:ext>
            </p:extLst>
          </p:nvPr>
        </p:nvGraphicFramePr>
        <p:xfrm>
          <a:off x="4374491" y="2296974"/>
          <a:ext cx="3746164" cy="2557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8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213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4974956" y="278969"/>
            <a:ext cx="4169043" cy="655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CNN Architecture</a:t>
            </a:r>
            <a:endParaRPr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672976"/>
              </p:ext>
            </p:extLst>
          </p:nvPr>
        </p:nvGraphicFramePr>
        <p:xfrm>
          <a:off x="30249" y="19050"/>
          <a:ext cx="4786720" cy="5105400"/>
        </p:xfrm>
        <a:graphic>
          <a:graphicData uri="http://schemas.openxmlformats.org/drawingml/2006/table">
            <a:tbl>
              <a:tblPr firstRow="1" bandRow="1">
                <a:tableStyleId>{1E5E3BDE-E917-40AE-9BB2-C69DF2D4A458}</a:tableStyleId>
              </a:tblPr>
              <a:tblGrid>
                <a:gridCol w="2393360">
                  <a:extLst>
                    <a:ext uri="{9D8B030D-6E8A-4147-A177-3AD203B41FA5}">
                      <a16:colId xmlns:a16="http://schemas.microsoft.com/office/drawing/2014/main" val="379983469"/>
                    </a:ext>
                  </a:extLst>
                </a:gridCol>
                <a:gridCol w="2393360">
                  <a:extLst>
                    <a:ext uri="{9D8B030D-6E8A-4147-A177-3AD203B41FA5}">
                      <a16:colId xmlns:a16="http://schemas.microsoft.com/office/drawing/2014/main" val="1884573447"/>
                    </a:ext>
                  </a:extLst>
                </a:gridCol>
              </a:tblGrid>
              <a:tr h="416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Version 1</a:t>
                      </a: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Version 2</a:t>
                      </a:r>
                      <a:endParaRPr lang="en-US" sz="2200" b="1" dirty="0"/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65051"/>
                  </a:ext>
                </a:extLst>
              </a:tr>
              <a:tr h="4563734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dirty="0" smtClean="0">
                          <a:solidFill>
                            <a:srgbClr val="FDFDFD"/>
                          </a:solidFill>
                        </a:rPr>
                        <a:t>Convolution</a:t>
                      </a: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 layer: 32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Convolution layer: 64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Max pooling: (2, 2)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Convolution layer: 128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Drop out: 0.1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Max pooling: (2,2)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Flatten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Dense: 2048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Drop out: 0.5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Dense: 1024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Drop out: 0.5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Dense: 512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Drop out: 0.5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err="1" smtClean="0">
                          <a:solidFill>
                            <a:srgbClr val="FDFDFD"/>
                          </a:solidFill>
                        </a:rPr>
                        <a:t>Softmax</a:t>
                      </a: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: 7</a:t>
                      </a: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dirty="0" smtClean="0">
                          <a:solidFill>
                            <a:srgbClr val="FDFDFD"/>
                          </a:solidFill>
                        </a:rPr>
                        <a:t>Convolution</a:t>
                      </a: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 layer: 128 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Max pooling: (2, 2)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Drop out: 0.1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dirty="0" smtClean="0">
                          <a:solidFill>
                            <a:srgbClr val="FDFDFD"/>
                          </a:solidFill>
                        </a:rPr>
                        <a:t>Convolution</a:t>
                      </a: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 layer: 128 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Max pooling: (2, 2)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Drop out: 0.1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dirty="0" smtClean="0">
                          <a:solidFill>
                            <a:srgbClr val="FDFDFD"/>
                          </a:solidFill>
                        </a:rPr>
                        <a:t>Convolution</a:t>
                      </a: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 layer: 256 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Max pooling: (2, 2)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Drop out: 0.1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Flatten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Dense: 500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Drop out: 0.5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Dense: 200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Drop out: 0.4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Dense: 100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Drop out: 0.3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FDFDF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dirty="0" err="1" smtClean="0">
                          <a:solidFill>
                            <a:srgbClr val="FDFDFD"/>
                          </a:solidFill>
                        </a:rPr>
                        <a:t>Softmax</a:t>
                      </a:r>
                      <a:r>
                        <a:rPr lang="en-US" sz="1300" b="0" dirty="0" smtClean="0">
                          <a:solidFill>
                            <a:srgbClr val="FDFDFD"/>
                          </a:solidFill>
                        </a:rPr>
                        <a:t>:</a:t>
                      </a:r>
                      <a:r>
                        <a:rPr lang="en-US" sz="1300" b="0" baseline="0" dirty="0" smtClean="0">
                          <a:solidFill>
                            <a:srgbClr val="FDFDFD"/>
                          </a:solidFill>
                        </a:rPr>
                        <a:t> 7</a:t>
                      </a:r>
                      <a:endParaRPr lang="en-US" sz="1300" b="0" dirty="0" smtClean="0">
                        <a:solidFill>
                          <a:srgbClr val="FDFDF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>
                        <a:alpha val="2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09878"/>
                  </a:ext>
                </a:extLst>
              </a:tr>
            </a:tbl>
          </a:graphicData>
        </a:graphic>
      </p:graphicFrame>
      <p:sp>
        <p:nvSpPr>
          <p:cNvPr id="28" name="Google Shape;646;p33"/>
          <p:cNvSpPr txBox="1">
            <a:spLocks/>
          </p:cNvSpPr>
          <p:nvPr/>
        </p:nvSpPr>
        <p:spPr>
          <a:xfrm>
            <a:off x="5630268" y="1261514"/>
            <a:ext cx="3513731" cy="4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1400" b="0" dirty="0" smtClean="0">
                <a:latin typeface="Fira Sans Condensed Light" panose="020B0604020202020204" charset="0"/>
              </a:rPr>
              <a:t>Using different kernel size for the layers</a:t>
            </a:r>
            <a:endParaRPr lang="en-US" sz="1400" b="0" dirty="0">
              <a:latin typeface="Fira Sans Condensed Light" panose="020B0604020202020204" charset="0"/>
            </a:endParaRPr>
          </a:p>
        </p:txBody>
      </p:sp>
      <p:pic>
        <p:nvPicPr>
          <p:cNvPr id="29" name="Google Shape;17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397" y="3263084"/>
            <a:ext cx="3189475" cy="1840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13373;p63"/>
          <p:cNvGrpSpPr/>
          <p:nvPr/>
        </p:nvGrpSpPr>
        <p:grpSpPr>
          <a:xfrm>
            <a:off x="5306955" y="1258933"/>
            <a:ext cx="332012" cy="355454"/>
            <a:chOff x="7055134" y="2919170"/>
            <a:chExt cx="290321" cy="310820"/>
          </a:xfrm>
          <a:solidFill>
            <a:srgbClr val="FDFDFD"/>
          </a:solidFill>
        </p:grpSpPr>
        <p:sp>
          <p:nvSpPr>
            <p:cNvPr id="34" name="Google Shape;13374;p63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375;p63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76;p63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77;p63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78;p63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79;p63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80;p63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381;p63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382;p63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383;p63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384;p63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385;p63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386;p63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87;p63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646;p33"/>
          <p:cNvSpPr txBox="1">
            <a:spLocks/>
          </p:cNvSpPr>
          <p:nvPr/>
        </p:nvSpPr>
        <p:spPr>
          <a:xfrm>
            <a:off x="5655520" y="1939258"/>
            <a:ext cx="3674460" cy="54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endParaRPr lang="en-US" sz="1400" b="0" dirty="0">
              <a:latin typeface="Fira Sans Condensed Light" panose="020B0604020202020204" charset="0"/>
            </a:endParaRPr>
          </a:p>
        </p:txBody>
      </p:sp>
      <p:sp>
        <p:nvSpPr>
          <p:cNvPr id="58" name="Google Shape;646;p33"/>
          <p:cNvSpPr txBox="1">
            <a:spLocks/>
          </p:cNvSpPr>
          <p:nvPr/>
        </p:nvSpPr>
        <p:spPr>
          <a:xfrm>
            <a:off x="5592556" y="1727370"/>
            <a:ext cx="4247897" cy="78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285750" indent="-285750" algn="l">
              <a:buClr>
                <a:srgbClr val="FDFDF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Employing </a:t>
            </a:r>
            <a:r>
              <a:rPr lang="en-US" sz="1400" b="0" dirty="0">
                <a:latin typeface="Fira Sans Condensed Light" panose="020B0604020202020204" charset="0"/>
              </a:rPr>
              <a:t>Early </a:t>
            </a:r>
            <a:r>
              <a:rPr lang="en-US" sz="1400" b="0" dirty="0" smtClean="0">
                <a:latin typeface="Fira Sans Condensed Light" panose="020B0604020202020204" charset="0"/>
              </a:rPr>
              <a:t>Stopping</a:t>
            </a:r>
          </a:p>
          <a:p>
            <a:pPr marL="285750" indent="-285750" algn="l">
              <a:buClr>
                <a:srgbClr val="FDFDF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0" dirty="0" smtClean="0">
                <a:latin typeface="Fira Sans Condensed Light" panose="020B0604020202020204" charset="0"/>
              </a:rPr>
              <a:t>Saving model and weights in </a:t>
            </a:r>
            <a:r>
              <a:rPr lang="en-US" sz="1400" b="0" dirty="0" err="1" smtClean="0">
                <a:latin typeface="Fira Sans Condensed Light" panose="020B0604020202020204" charset="0"/>
              </a:rPr>
              <a:t>json</a:t>
            </a:r>
            <a:r>
              <a:rPr lang="en-US" sz="1400" b="0" dirty="0" smtClean="0">
                <a:latin typeface="Fira Sans Condensed Light" panose="020B0604020202020204" charset="0"/>
              </a:rPr>
              <a:t> </a:t>
            </a:r>
            <a:r>
              <a:rPr lang="en-US" sz="1400" b="0" dirty="0" err="1" smtClean="0">
                <a:latin typeface="Fira Sans Condensed Light" panose="020B0604020202020204" charset="0"/>
              </a:rPr>
              <a:t>formt</a:t>
            </a:r>
            <a:endParaRPr lang="en-US" sz="1400" b="0" dirty="0" smtClean="0">
              <a:latin typeface="Fira Sans Condensed Light" panose="020B0604020202020204" charset="0"/>
            </a:endParaRPr>
          </a:p>
        </p:txBody>
      </p:sp>
      <p:grpSp>
        <p:nvGrpSpPr>
          <p:cNvPr id="59" name="Google Shape;13690;p63"/>
          <p:cNvGrpSpPr/>
          <p:nvPr/>
        </p:nvGrpSpPr>
        <p:grpSpPr>
          <a:xfrm>
            <a:off x="5290916" y="1851413"/>
            <a:ext cx="336188" cy="335425"/>
            <a:chOff x="2302788" y="1505981"/>
            <a:chExt cx="336188" cy="335425"/>
          </a:xfrm>
          <a:solidFill>
            <a:srgbClr val="FDFDFD"/>
          </a:solidFill>
        </p:grpSpPr>
        <p:sp>
          <p:nvSpPr>
            <p:cNvPr id="60" name="Google Shape;13691;p63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692;p63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693;p63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694;p63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695;p63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696;p63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697;p63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698;p63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699;p63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700;p63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701;p63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702;p63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703;p63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704;p63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705;p63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706;p63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707;p63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103;p24"/>
          <p:cNvSpPr txBox="1">
            <a:spLocks/>
          </p:cNvSpPr>
          <p:nvPr/>
        </p:nvSpPr>
        <p:spPr>
          <a:xfrm>
            <a:off x="8834589" y="4766179"/>
            <a:ext cx="485556" cy="44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FFFFFF"/>
                </a:solidFill>
                <a:latin typeface="Fira Sans Condensed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9</a:t>
            </a:r>
            <a:endParaRPr lang="en-US" b="1" dirty="0">
              <a:solidFill>
                <a:srgbClr val="FFFFFF"/>
              </a:solidFill>
              <a:latin typeface="Fira Sans Condensed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999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726</Words>
  <Application>Microsoft Office PowerPoint</Application>
  <PresentationFormat>On-screen Show (16:9)</PresentationFormat>
  <Paragraphs>271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Fira Sans Condensed</vt:lpstr>
      <vt:lpstr>Josefin Slab</vt:lpstr>
      <vt:lpstr>Anton</vt:lpstr>
      <vt:lpstr>Fira Sans Condensed Light</vt:lpstr>
      <vt:lpstr>Advent Pro Light</vt:lpstr>
      <vt:lpstr>Arial</vt:lpstr>
      <vt:lpstr>Rajdhani</vt:lpstr>
      <vt:lpstr>Ai Tech Agency by Slidesgo</vt:lpstr>
      <vt:lpstr>Emotion Detection</vt:lpstr>
      <vt:lpstr>Introduction</vt:lpstr>
      <vt:lpstr>Introduction</vt:lpstr>
      <vt:lpstr>Can we detect feelings?</vt:lpstr>
      <vt:lpstr>Feeling Detection by EEG Signals</vt:lpstr>
      <vt:lpstr>CNN Model</vt:lpstr>
      <vt:lpstr>The Dataset</vt:lpstr>
      <vt:lpstr>Data Preparation</vt:lpstr>
      <vt:lpstr>CNN Architecture</vt:lpstr>
      <vt:lpstr>Webcam Streaming</vt:lpstr>
      <vt:lpstr>Image Processing</vt:lpstr>
      <vt:lpstr>Results</vt:lpstr>
      <vt:lpstr>Performance Evaluation</vt:lpstr>
      <vt:lpstr>Performance Evaluation</vt:lpstr>
      <vt:lpstr>Heat maps</vt:lpstr>
      <vt:lpstr>Model Comparison</vt:lpstr>
      <vt:lpstr>Model Comparison</vt:lpstr>
      <vt:lpstr>Parametre Tunning</vt:lpstr>
      <vt:lpstr>Webcam Results</vt:lpstr>
      <vt:lpstr>Impediments</vt:lpstr>
      <vt:lpstr>Suggestions</vt:lpstr>
      <vt:lpstr>Hopfully…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Feeling Detection</dc:title>
  <cp:lastModifiedBy>ti pentragon</cp:lastModifiedBy>
  <cp:revision>239</cp:revision>
  <dcterms:modified xsi:type="dcterms:W3CDTF">2020-11-26T14:31:08Z</dcterms:modified>
</cp:coreProperties>
</file>